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9" r:id="rId13"/>
    <p:sldId id="270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48A"/>
    <a:srgbClr val="04106C"/>
    <a:srgbClr val="030D59"/>
    <a:srgbClr val="1C4372"/>
    <a:srgbClr val="13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4" autoAdjust="0"/>
  </p:normalViewPr>
  <p:slideViewPr>
    <p:cSldViewPr>
      <p:cViewPr>
        <p:scale>
          <a:sx n="60" d="100"/>
          <a:sy n="60" d="100"/>
        </p:scale>
        <p:origin x="-70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79540-1920-4B3D-80C1-3396B235D7B7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920F4-0996-4E76-B0D1-763CD77C06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656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60D45-78A7-47FB-B4D4-B9FFA88B24F1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E127D-8C6B-4BF7-A27E-C31A6BE1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28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127D-8C6B-4BF7-A27E-C31A6BE197E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09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127D-8C6B-4BF7-A27E-C31A6BE197E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31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127D-8C6B-4BF7-A27E-C31A6BE197E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31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127D-8C6B-4BF7-A27E-C31A6BE197E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31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127D-8C6B-4BF7-A27E-C31A6BE197E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31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127D-8C6B-4BF7-A27E-C31A6BE197E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31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127D-8C6B-4BF7-A27E-C31A6BE197E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31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127D-8C6B-4BF7-A27E-C31A6BE197E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9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71C-1308-478C-BFEA-3659120FB215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5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CC30-EA17-4382-BA8C-AD78E864B263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77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F85-247A-449F-BB76-0799356E482D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30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DF2-6F64-4D90-8257-E35A3038FC6D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37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DF4B-D959-4F85-B9B2-524C8F747719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94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A59-111D-47B0-8687-E3E37A0FE6FC}" type="datetime1">
              <a:rPr lang="pt-BR" smtClean="0"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05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8551-A91C-4B8C-A5A2-8F7165EE1B3C}" type="datetime1">
              <a:rPr lang="pt-BR" smtClean="0"/>
              <a:t>27/07/2015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03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2357-4A6F-4ED9-85F6-B21F6C1C2347}" type="datetime1">
              <a:rPr lang="pt-BR" smtClean="0"/>
              <a:t>27/07/2015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50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38B0-E100-4A5B-8D47-36634A11717F}" type="datetime1">
              <a:rPr lang="pt-BR" smtClean="0"/>
              <a:t>27/07/2015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6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172E-128C-4632-B54E-E2E80E9078E7}" type="datetime1">
              <a:rPr lang="pt-BR" smtClean="0"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90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8B89-3AC4-44FF-9251-A62A272DF5FE}" type="datetime1">
              <a:rPr lang="pt-BR" smtClean="0"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4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604F-D890-4FFF-96D3-FCD29A4DE818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A876-2A5B-4ECB-8105-FEF8DAD3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6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t="9236" r="29106" b="5301"/>
          <a:stretch/>
        </p:blipFill>
        <p:spPr bwMode="auto">
          <a:xfrm>
            <a:off x="1976336" y="0"/>
            <a:ext cx="51356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78242" y="437758"/>
            <a:ext cx="57875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MANUAL DE PESQUISA DE VAZAMENTO</a:t>
            </a:r>
          </a:p>
          <a:p>
            <a:endParaRPr lang="pt-BR" dirty="0" smtClean="0"/>
          </a:p>
          <a:p>
            <a:endParaRPr lang="pt-BR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rgbClr val="1C4372"/>
                </a:solidFill>
              </a:rPr>
              <a:t>As </a:t>
            </a:r>
            <a:r>
              <a:rPr lang="pt-BR" sz="1400" dirty="0">
                <a:solidFill>
                  <a:srgbClr val="1C4372"/>
                </a:solidFill>
              </a:rPr>
              <a:t>informações contidas </a:t>
            </a:r>
            <a:r>
              <a:rPr lang="pt-BR" sz="1400" dirty="0" smtClean="0">
                <a:solidFill>
                  <a:srgbClr val="1C4372"/>
                </a:solidFill>
              </a:rPr>
              <a:t>nesta seção </a:t>
            </a:r>
            <a:r>
              <a:rPr lang="pt-BR" sz="1400" dirty="0">
                <a:solidFill>
                  <a:srgbClr val="1C4372"/>
                </a:solidFill>
              </a:rPr>
              <a:t>têm por objetivo orientar o técnico responsável </a:t>
            </a:r>
            <a:r>
              <a:rPr lang="pt-BR" sz="1400" dirty="0" smtClean="0">
                <a:solidFill>
                  <a:srgbClr val="1C4372"/>
                </a:solidFill>
              </a:rPr>
              <a:t>pela manutenção </a:t>
            </a:r>
            <a:r>
              <a:rPr lang="pt-BR" sz="1400" dirty="0">
                <a:solidFill>
                  <a:srgbClr val="1C4372"/>
                </a:solidFill>
              </a:rPr>
              <a:t>da unidade escolar na localização e conserto de possíveis vazamentos. </a:t>
            </a:r>
            <a:endParaRPr lang="pt-BR" sz="1400" dirty="0" smtClean="0">
              <a:solidFill>
                <a:srgbClr val="1C4372"/>
              </a:solidFill>
            </a:endParaRPr>
          </a:p>
          <a:p>
            <a:endParaRPr lang="pt-BR" sz="1400" dirty="0" smtClean="0">
              <a:solidFill>
                <a:srgbClr val="1C4372"/>
              </a:solidFill>
            </a:endParaRPr>
          </a:p>
          <a:p>
            <a:r>
              <a:rPr lang="pt-BR" sz="1400" dirty="0" smtClean="0">
                <a:solidFill>
                  <a:srgbClr val="1C4372"/>
                </a:solidFill>
              </a:rPr>
              <a:t>A </a:t>
            </a:r>
            <a:r>
              <a:rPr lang="pt-BR" sz="1400" dirty="0">
                <a:solidFill>
                  <a:srgbClr val="1C4372"/>
                </a:solidFill>
              </a:rPr>
              <a:t>detecção </a:t>
            </a:r>
            <a:r>
              <a:rPr lang="pt-BR" sz="1400" dirty="0" smtClean="0">
                <a:solidFill>
                  <a:srgbClr val="1C4372"/>
                </a:solidFill>
              </a:rPr>
              <a:t>e o </a:t>
            </a:r>
            <a:r>
              <a:rPr lang="pt-BR" sz="1400" dirty="0">
                <a:solidFill>
                  <a:srgbClr val="1C4372"/>
                </a:solidFill>
              </a:rPr>
              <a:t>reparo de vazamentos são as primeiras </a:t>
            </a:r>
            <a:r>
              <a:rPr lang="pt-BR" sz="1400" dirty="0" smtClean="0">
                <a:solidFill>
                  <a:srgbClr val="1C4372"/>
                </a:solidFill>
              </a:rPr>
              <a:t>ações, </a:t>
            </a:r>
            <a:r>
              <a:rPr lang="pt-BR" sz="1400" dirty="0">
                <a:solidFill>
                  <a:srgbClr val="1C4372"/>
                </a:solidFill>
              </a:rPr>
              <a:t>indispensáveis para </a:t>
            </a:r>
            <a:r>
              <a:rPr lang="pt-BR" sz="1400" dirty="0" smtClean="0">
                <a:solidFill>
                  <a:srgbClr val="1C4372"/>
                </a:solidFill>
              </a:rPr>
              <a:t>a </a:t>
            </a:r>
            <a:r>
              <a:rPr lang="pt-BR" sz="1400" dirty="0">
                <a:solidFill>
                  <a:srgbClr val="1C4372"/>
                </a:solidFill>
              </a:rPr>
              <a:t>implantação </a:t>
            </a:r>
            <a:r>
              <a:rPr lang="pt-BR" sz="1400" dirty="0" smtClean="0">
                <a:solidFill>
                  <a:srgbClr val="1C4372"/>
                </a:solidFill>
              </a:rPr>
              <a:t>do programa “</a:t>
            </a:r>
            <a:r>
              <a:rPr lang="pt-BR" sz="1400" b="1" dirty="0" smtClean="0">
                <a:solidFill>
                  <a:srgbClr val="1C4372"/>
                </a:solidFill>
              </a:rPr>
              <a:t>Poupe na Rede</a:t>
            </a:r>
            <a:r>
              <a:rPr lang="pt-BR" sz="1400" dirty="0" smtClean="0">
                <a:solidFill>
                  <a:srgbClr val="1C4372"/>
                </a:solidFill>
              </a:rPr>
              <a:t>”. </a:t>
            </a:r>
          </a:p>
          <a:p>
            <a:endParaRPr lang="pt-BR" sz="1400" dirty="0" smtClean="0">
              <a:solidFill>
                <a:srgbClr val="1C4372"/>
              </a:solidFill>
            </a:endParaRPr>
          </a:p>
          <a:p>
            <a:r>
              <a:rPr lang="pt-BR" sz="1400" dirty="0" smtClean="0">
                <a:solidFill>
                  <a:srgbClr val="1C4372"/>
                </a:solidFill>
              </a:rPr>
              <a:t>Os </a:t>
            </a:r>
            <a:r>
              <a:rPr lang="pt-BR" sz="1400" dirty="0">
                <a:solidFill>
                  <a:srgbClr val="1C4372"/>
                </a:solidFill>
              </a:rPr>
              <a:t>vazamentos ocorrem por diversos </a:t>
            </a:r>
            <a:r>
              <a:rPr lang="pt-BR" sz="1400" dirty="0" smtClean="0">
                <a:solidFill>
                  <a:srgbClr val="1C4372"/>
                </a:solidFill>
              </a:rPr>
              <a:t>fatores</a:t>
            </a:r>
            <a:r>
              <a:rPr lang="pt-BR" sz="1400" dirty="0" smtClean="0">
                <a:solidFill>
                  <a:srgbClr val="1C4372"/>
                </a:solidFill>
              </a:rPr>
              <a:t>. D</a:t>
            </a:r>
            <a:r>
              <a:rPr lang="pt-BR" sz="1400" dirty="0" smtClean="0">
                <a:solidFill>
                  <a:srgbClr val="1C4372"/>
                </a:solidFill>
              </a:rPr>
              <a:t>entre </a:t>
            </a:r>
            <a:r>
              <a:rPr lang="pt-BR" sz="1400" dirty="0" smtClean="0">
                <a:solidFill>
                  <a:srgbClr val="1C4372"/>
                </a:solidFill>
              </a:rPr>
              <a:t>eles </a:t>
            </a:r>
            <a:r>
              <a:rPr lang="pt-BR" sz="1400" dirty="0">
                <a:solidFill>
                  <a:srgbClr val="1C4372"/>
                </a:solidFill>
              </a:rPr>
              <a:t>destacam-se, principalmente, o desgaste natural de </a:t>
            </a:r>
            <a:r>
              <a:rPr lang="pt-BR" sz="1400" dirty="0" smtClean="0">
                <a:solidFill>
                  <a:srgbClr val="1C4372"/>
                </a:solidFill>
              </a:rPr>
              <a:t>sistemas hidráulicos </a:t>
            </a:r>
            <a:r>
              <a:rPr lang="pt-BR" sz="1400" dirty="0">
                <a:solidFill>
                  <a:srgbClr val="1C4372"/>
                </a:solidFill>
              </a:rPr>
              <a:t>antigos e </a:t>
            </a:r>
            <a:r>
              <a:rPr lang="pt-BR" sz="1400" dirty="0" smtClean="0">
                <a:solidFill>
                  <a:srgbClr val="1C4372"/>
                </a:solidFill>
              </a:rPr>
              <a:t>instalações hidráulicas </a:t>
            </a:r>
            <a:r>
              <a:rPr lang="pt-BR" sz="1400" dirty="0">
                <a:solidFill>
                  <a:srgbClr val="1C4372"/>
                </a:solidFill>
              </a:rPr>
              <a:t>mal feitas. Existem vazamentos de </a:t>
            </a:r>
            <a:r>
              <a:rPr lang="pt-BR" sz="1400" dirty="0" smtClean="0">
                <a:solidFill>
                  <a:srgbClr val="1C4372"/>
                </a:solidFill>
              </a:rPr>
              <a:t>fácil detecção</a:t>
            </a:r>
            <a:r>
              <a:rPr lang="pt-BR" sz="1400" dirty="0">
                <a:solidFill>
                  <a:srgbClr val="1C4372"/>
                </a:solidFill>
              </a:rPr>
              <a:t>, percebidos através de testes </a:t>
            </a:r>
            <a:r>
              <a:rPr lang="pt-BR" sz="1400" dirty="0" smtClean="0">
                <a:solidFill>
                  <a:srgbClr val="1C4372"/>
                </a:solidFill>
              </a:rPr>
              <a:t>rápidos ou </a:t>
            </a:r>
            <a:r>
              <a:rPr lang="pt-BR" sz="1400" dirty="0">
                <a:solidFill>
                  <a:srgbClr val="1C4372"/>
                </a:solidFill>
              </a:rPr>
              <a:t>da simples inspeção nos produtos, e outros mais difíceis de serem detectados e de </a:t>
            </a:r>
            <a:r>
              <a:rPr lang="pt-BR" sz="1400" dirty="0" smtClean="0">
                <a:solidFill>
                  <a:srgbClr val="1C4372"/>
                </a:solidFill>
              </a:rPr>
              <a:t>grande desperdício </a:t>
            </a:r>
            <a:r>
              <a:rPr lang="pt-BR" sz="1400" dirty="0">
                <a:solidFill>
                  <a:srgbClr val="1C4372"/>
                </a:solidFill>
              </a:rPr>
              <a:t>de água, cujos custos de reparo são, geralmente, mais altos. </a:t>
            </a:r>
            <a:endParaRPr lang="pt-BR" sz="1400" dirty="0" smtClean="0">
              <a:solidFill>
                <a:srgbClr val="1C4372"/>
              </a:solidFill>
            </a:endParaRPr>
          </a:p>
          <a:p>
            <a:endParaRPr lang="pt-BR" sz="1400" dirty="0">
              <a:solidFill>
                <a:srgbClr val="1C4372"/>
              </a:solidFill>
            </a:endParaRPr>
          </a:p>
          <a:p>
            <a:r>
              <a:rPr lang="pt-BR" sz="1400" dirty="0" smtClean="0">
                <a:solidFill>
                  <a:srgbClr val="1C4372"/>
                </a:solidFill>
              </a:rPr>
              <a:t>A </a:t>
            </a:r>
            <a:r>
              <a:rPr lang="pt-BR" sz="1400" dirty="0">
                <a:solidFill>
                  <a:srgbClr val="1C4372"/>
                </a:solidFill>
              </a:rPr>
              <a:t>verificação periódica </a:t>
            </a:r>
            <a:r>
              <a:rPr lang="pt-BR" sz="1400" dirty="0" smtClean="0">
                <a:solidFill>
                  <a:srgbClr val="1C4372"/>
                </a:solidFill>
              </a:rPr>
              <a:t>e o </a:t>
            </a:r>
            <a:r>
              <a:rPr lang="pt-BR" sz="1400" dirty="0">
                <a:solidFill>
                  <a:srgbClr val="1C4372"/>
                </a:solidFill>
              </a:rPr>
              <a:t>conserto de vazamentos contribuem para que não haja </a:t>
            </a:r>
            <a:r>
              <a:rPr lang="pt-BR" sz="1400" dirty="0" smtClean="0">
                <a:solidFill>
                  <a:srgbClr val="1C4372"/>
                </a:solidFill>
              </a:rPr>
              <a:t>desperdício </a:t>
            </a:r>
            <a:r>
              <a:rPr lang="pt-BR" sz="1400" dirty="0">
                <a:solidFill>
                  <a:srgbClr val="1C4372"/>
                </a:solidFill>
              </a:rPr>
              <a:t>de água por perdas (</a:t>
            </a:r>
            <a:r>
              <a:rPr lang="pt-BR" sz="1400" dirty="0" smtClean="0">
                <a:solidFill>
                  <a:srgbClr val="1C4372"/>
                </a:solidFill>
              </a:rPr>
              <a:t>toda água </a:t>
            </a:r>
            <a:r>
              <a:rPr lang="pt-BR" sz="1400" dirty="0">
                <a:solidFill>
                  <a:srgbClr val="1C4372"/>
                </a:solidFill>
              </a:rPr>
              <a:t>que escapa do sistema antes de ser utilizada para uma atividade </a:t>
            </a:r>
            <a:r>
              <a:rPr lang="pt-BR" sz="1400" dirty="0" smtClean="0">
                <a:solidFill>
                  <a:srgbClr val="1C4372"/>
                </a:solidFill>
              </a:rPr>
              <a:t>sem fim</a:t>
            </a:r>
            <a:r>
              <a:rPr lang="pt-BR" sz="1400" dirty="0">
                <a:solidFill>
                  <a:srgbClr val="1C4372"/>
                </a:solidFill>
              </a:rPr>
              <a:t>), auxiliando na </a:t>
            </a:r>
            <a:r>
              <a:rPr lang="pt-BR" sz="1400" dirty="0" smtClean="0">
                <a:solidFill>
                  <a:srgbClr val="1C4372"/>
                </a:solidFill>
              </a:rPr>
              <a:t>redução do </a:t>
            </a:r>
            <a:r>
              <a:rPr lang="pt-BR" sz="1400" dirty="0">
                <a:solidFill>
                  <a:srgbClr val="1C4372"/>
                </a:solidFill>
              </a:rPr>
              <a:t>consumo e consequentemente nos custos.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4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04764" y="235251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MANUAL DE PESQUISA DE VAZAMENTO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 lvl="0"/>
            <a:endParaRPr lang="pt-BR" sz="1400" dirty="0" smtClean="0">
              <a:solidFill>
                <a:srgbClr val="1C4372"/>
              </a:solidFill>
            </a:endParaRPr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Mantenha aberto o registro do cavalete.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Feche o registro da subida da caixa ou prenda a </a:t>
            </a:r>
            <a:r>
              <a:rPr lang="pt-BR" sz="1400" dirty="0" err="1" smtClean="0"/>
              <a:t>bóia</a:t>
            </a:r>
            <a:r>
              <a:rPr lang="pt-BR" sz="1400" dirty="0" smtClean="0"/>
              <a:t>, não permitindo a entrada de água.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Marque a posição dos números dos mostrador ou dos ponteiros quando existirem  e após uma hora, verifique se houve mudança na posição dos mesmos</a:t>
            </a:r>
            <a:r>
              <a:rPr lang="pt-BR" sz="1400" b="1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Em caso afirmativo, há vazamentos no ramal alimentado diretamente pela rede.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539552" y="980728"/>
            <a:ext cx="4536504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TESTE 01 – Vazamento no ramal direto da rede.</a:t>
            </a:r>
            <a:endParaRPr lang="pt-BR" sz="1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2924944"/>
            <a:ext cx="4536504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TESTE 02 – Vazamento no ramal direto da rede.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1304764" y="3413318"/>
            <a:ext cx="61744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Feche o registro do hidrômetro.</a:t>
            </a:r>
            <a:endParaRPr lang="pt-BR" sz="14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Abra uma torneira alimentada diretamente pela rede da concessionaria de abastecimento de água (torneira do jardim ou do tanque).</a:t>
            </a:r>
            <a:endParaRPr lang="pt-BR" sz="14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Espere até a água parar de correr.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Imediatamente, coloque um copo cheio de água na boca da torneira.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Se houver sucção da água do copo pela torneira, é um sinal de que há vazamento no ramal alimentado diretamente pela rede.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39552" y="5084604"/>
            <a:ext cx="5832648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TESTE 03 – Vazamento na instalação alimentada pela caixa-d’água.</a:t>
            </a:r>
            <a:endParaRPr lang="pt-BR" sz="1400" b="1" dirty="0"/>
          </a:p>
        </p:txBody>
      </p:sp>
      <p:sp>
        <p:nvSpPr>
          <p:cNvPr id="17" name="Retângulo 16"/>
          <p:cNvSpPr/>
          <p:nvPr/>
        </p:nvSpPr>
        <p:spPr>
          <a:xfrm>
            <a:off x="1304764" y="5572978"/>
            <a:ext cx="69396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Feche todas as torneiras da unidade escolar, e não utilize os sanitários.</a:t>
            </a:r>
            <a:endParaRPr lang="pt-BR" sz="14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Feche completamente a torneira de boia da caixa, impedindo a entrada de água.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Marque na caixa o nível de água e, após 1 hora, no mínimo verifique se ele baixou.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Em caso afirmativo, há vazamento na instalação ou nos sanitários alimentados pela caixa-d’água.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4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04764" y="235251"/>
            <a:ext cx="653447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MANUAL DE PESQUISA DE VAZAMENTO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 lvl="0"/>
            <a:endParaRPr lang="pt-BR" sz="1400" dirty="0" smtClean="0">
              <a:solidFill>
                <a:srgbClr val="1C4372"/>
              </a:solidFill>
            </a:endParaRPr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Jogue pó de café no vaso sanitário.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Normalmente, o pó fica depositado no fundo do vaso.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Após aguardar 10 minutos, se o pó não parar no fundo do vaso, há vazamento na válvula ou na caixa de descarga.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539552" y="980728"/>
            <a:ext cx="5040560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TESTE 04 – Vazamento na válvula ou caixa de descarga.</a:t>
            </a:r>
            <a:endParaRPr lang="pt-BR" sz="1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2420888"/>
            <a:ext cx="3672408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TESTE 05 – Vazamento na cisterna.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1304764" y="2852936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Feche o registro do cavalete ou trave a </a:t>
            </a:r>
            <a:r>
              <a:rPr lang="pt-BR" sz="1400" dirty="0" err="1" smtClean="0"/>
              <a:t>bóia</a:t>
            </a:r>
            <a:r>
              <a:rPr lang="pt-BR" sz="14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Desligue a bomba que leva água para o reservatório elevado.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Marque o nível de água da cisterna, e aguarde um período mínimo de 12 horas, e verifique se o nível de água baixou: caso positivo, existe vazamento.</a:t>
            </a:r>
            <a:endParaRPr lang="pt-BR" sz="1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899592" y="5229200"/>
            <a:ext cx="7164796" cy="1296144"/>
          </a:xfrm>
          <a:prstGeom prst="roundRect">
            <a:avLst/>
          </a:prstGeom>
          <a:gradFill flip="none" rotWithShape="1">
            <a:gsLst>
              <a:gs pos="0">
                <a:srgbClr val="04106C">
                  <a:tint val="66000"/>
                  <a:satMod val="160000"/>
                </a:srgbClr>
              </a:gs>
              <a:gs pos="50000">
                <a:srgbClr val="04106C">
                  <a:tint val="44500"/>
                  <a:satMod val="160000"/>
                </a:srgbClr>
              </a:gs>
              <a:gs pos="100000">
                <a:srgbClr val="04106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b="1" dirty="0" smtClean="0">
                <a:solidFill>
                  <a:schemeClr val="tx1"/>
                </a:solidFill>
              </a:rPr>
              <a:t>ECONOMIZE </a:t>
            </a:r>
            <a:r>
              <a:rPr lang="pt-BR" sz="1400" b="1" dirty="0">
                <a:solidFill>
                  <a:schemeClr val="tx1"/>
                </a:solidFill>
              </a:rPr>
              <a:t>ÁGUA</a:t>
            </a:r>
            <a:r>
              <a:rPr lang="pt-BR" sz="14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Eliminar vazamentos em torneira e registros.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Utilizar baldes para lavagens ao invés de mangueiras.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Orientar os usuários para o uso sem desperdício.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4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36516"/>
              </p:ext>
            </p:extLst>
          </p:nvPr>
        </p:nvGraphicFramePr>
        <p:xfrm>
          <a:off x="104899" y="135984"/>
          <a:ext cx="900360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981"/>
                <a:gridCol w="581788"/>
                <a:gridCol w="655675"/>
                <a:gridCol w="655675"/>
                <a:gridCol w="655675"/>
                <a:gridCol w="640064"/>
                <a:gridCol w="655675"/>
                <a:gridCol w="655675"/>
                <a:gridCol w="655675"/>
                <a:gridCol w="655675"/>
                <a:gridCol w="118375"/>
                <a:gridCol w="564207"/>
                <a:gridCol w="335377"/>
                <a:gridCol w="320298"/>
                <a:gridCol w="546395"/>
                <a:gridCol w="546395"/>
              </a:tblGrid>
              <a:tr h="0">
                <a:tc gridSpan="16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Planilha</a:t>
                      </a:r>
                      <a:r>
                        <a:rPr lang="pt-BR" sz="1000" b="1" baseline="0" dirty="0" smtClean="0"/>
                        <a:t> de inspeção de </a:t>
                      </a:r>
                      <a:r>
                        <a:rPr lang="pt-BR" sz="1000" b="1" baseline="0" smtClean="0"/>
                        <a:t>vazamentos visíveis</a:t>
                      </a:r>
                      <a:endParaRPr lang="pt-BR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rowSpan="3" grid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Local</a:t>
                      </a:r>
                      <a:endParaRPr lang="pt-BR" sz="1000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/>
                        <a:t>Equipamentos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Bacia</a:t>
                      </a:r>
                    </a:p>
                    <a:p>
                      <a:pPr algn="ctr"/>
                      <a:r>
                        <a:rPr lang="pt-BR" sz="1000" b="1" dirty="0" smtClean="0"/>
                        <a:t>Sanitária</a:t>
                      </a:r>
                      <a:endParaRPr lang="pt-BR" sz="1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Torneira de parede</a:t>
                      </a:r>
                      <a:endParaRPr lang="pt-BR" sz="1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/>
                        <a:t>Torneira 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/>
                        <a:t>mesa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Mictório</a:t>
                      </a:r>
                      <a:endParaRPr lang="pt-BR" sz="1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Chuveiro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Válvula</a:t>
                      </a:r>
                    </a:p>
                    <a:p>
                      <a:pPr algn="ctr"/>
                      <a:r>
                        <a:rPr lang="pt-BR" sz="1000" b="1" dirty="0" smtClean="0"/>
                        <a:t>de</a:t>
                      </a:r>
                    </a:p>
                    <a:p>
                      <a:pPr algn="ctr"/>
                      <a:r>
                        <a:rPr lang="pt-BR" sz="1000" b="1" dirty="0" smtClean="0"/>
                        <a:t>descarga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sz="1000" b="1" dirty="0" smtClean="0"/>
                        <a:t>Registro</a:t>
                      </a:r>
                      <a:endParaRPr lang="pt-BR" sz="1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00" b="1" dirty="0" err="1" smtClean="0"/>
                        <a:t>Tubu-lação</a:t>
                      </a:r>
                      <a:endParaRPr lang="pt-BR" sz="1000" b="1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Torneira </a:t>
                      </a:r>
                    </a:p>
                    <a:p>
                      <a:pPr algn="ctr"/>
                      <a:r>
                        <a:rPr lang="pt-BR" sz="1000" b="1" dirty="0" smtClean="0"/>
                        <a:t>de</a:t>
                      </a:r>
                    </a:p>
                    <a:p>
                      <a:pPr algn="ctr"/>
                      <a:r>
                        <a:rPr lang="pt-BR" sz="1000" b="1" dirty="0" smtClean="0"/>
                        <a:t>lavagem</a:t>
                      </a:r>
                      <a:endParaRPr lang="pt-BR" sz="1000" b="1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Flexível</a:t>
                      </a:r>
                      <a:endParaRPr lang="pt-BR" sz="1000" b="1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Outros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Banheiro</a:t>
                      </a:r>
                    </a:p>
                    <a:p>
                      <a:pPr algn="ctr"/>
                      <a:r>
                        <a:rPr lang="pt-BR" sz="1000" b="1" dirty="0" smtClean="0"/>
                        <a:t>Alunos</a:t>
                      </a:r>
                      <a:endParaRPr lang="pt-BR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Masc.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b="1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b="1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b="1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 sz="1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Femin</a:t>
                      </a: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Banheiro</a:t>
                      </a:r>
                    </a:p>
                    <a:p>
                      <a:pPr algn="ctr"/>
                      <a:r>
                        <a:rPr lang="pt-BR" sz="1000" b="1" dirty="0" smtClean="0"/>
                        <a:t>Prof.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Masc.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Femin</a:t>
                      </a: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Cozinha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Área Serv.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Refeitório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Cantina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Pátio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Jardim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Estacion</a:t>
                      </a: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Outros: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Totais:</a:t>
                      </a:r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0">
                <a:tc gridSpan="1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Observações:</a:t>
                      </a:r>
                      <a:endParaRPr lang="pt-B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16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gridSpan="1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Nome da escola:</a:t>
                      </a:r>
                      <a:endParaRPr lang="pt-BR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RGI:</a:t>
                      </a:r>
                      <a:endParaRPr lang="pt-BR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1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Responsável: </a:t>
                      </a:r>
                      <a:endParaRPr lang="pt-BR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 Visto:</a:t>
                      </a:r>
                      <a:endParaRPr lang="pt-BR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74764"/>
              </p:ext>
            </p:extLst>
          </p:nvPr>
        </p:nvGraphicFramePr>
        <p:xfrm>
          <a:off x="1043608" y="5838016"/>
          <a:ext cx="223224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"/>
              </a:tblGrid>
              <a:tr h="21468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Legenda:</a:t>
                      </a:r>
                      <a:endParaRPr lang="pt-BR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1468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Vazamento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FF0000"/>
                          </a:solidFill>
                        </a:rPr>
                        <a:t>VA</a:t>
                      </a:r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68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Sem Vazamento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68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Inexistente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02124"/>
              </p:ext>
            </p:extLst>
          </p:nvPr>
        </p:nvGraphicFramePr>
        <p:xfrm>
          <a:off x="3347864" y="5838016"/>
          <a:ext cx="223224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"/>
              </a:tblGrid>
              <a:tr h="21468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Outros:</a:t>
                      </a:r>
                      <a:endParaRPr lang="pt-BR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1468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Hidrante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FF0000"/>
                          </a:solidFill>
                        </a:rPr>
                        <a:t>HI</a:t>
                      </a:r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68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Filtros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FF0000"/>
                          </a:solidFill>
                        </a:rPr>
                        <a:t>FL</a:t>
                      </a:r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68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Bebedouros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FF0000"/>
                          </a:solidFill>
                        </a:rPr>
                        <a:t>BE</a:t>
                      </a:r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44186"/>
              </p:ext>
            </p:extLst>
          </p:nvPr>
        </p:nvGraphicFramePr>
        <p:xfrm>
          <a:off x="5652120" y="5838016"/>
          <a:ext cx="223224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"/>
              </a:tblGrid>
              <a:tr h="21468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Outros:</a:t>
                      </a:r>
                      <a:endParaRPr lang="pt-BR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1468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Mangueira de incêndio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FF0000"/>
                          </a:solidFill>
                        </a:rPr>
                        <a:t>MI</a:t>
                      </a:r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68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Hidrômetro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FF0000"/>
                          </a:solidFill>
                        </a:rPr>
                        <a:t>HD</a:t>
                      </a:r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68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Bomba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FF0000"/>
                          </a:solidFill>
                        </a:rPr>
                        <a:t>BO</a:t>
                      </a:r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4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3" t="80912" r="18614" b="5565"/>
          <a:stretch/>
        </p:blipFill>
        <p:spPr bwMode="auto">
          <a:xfrm>
            <a:off x="3639696" y="5285206"/>
            <a:ext cx="2067996" cy="14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38416" r="16666" b="40273"/>
          <a:stretch/>
        </p:blipFill>
        <p:spPr bwMode="auto">
          <a:xfrm>
            <a:off x="3158762" y="836712"/>
            <a:ext cx="3029865" cy="20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83768" y="3301241"/>
            <a:ext cx="43798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1C4372"/>
                </a:solidFill>
                <a:latin typeface="+mj-lt"/>
              </a:rPr>
              <a:t>3</a:t>
            </a:r>
            <a:r>
              <a:rPr lang="pt-BR" sz="2000" dirty="0" smtClean="0">
                <a:solidFill>
                  <a:srgbClr val="1C4372"/>
                </a:solidFill>
                <a:latin typeface="+mj-lt"/>
              </a:rPr>
              <a:t>° VERSÃO -  Programa “Poupe na Rede”</a:t>
            </a:r>
          </a:p>
          <a:p>
            <a:endParaRPr lang="pt-BR" sz="2000" dirty="0" smtClean="0">
              <a:solidFill>
                <a:srgbClr val="1C4372"/>
              </a:solidFill>
              <a:latin typeface="+mj-lt"/>
            </a:endParaRPr>
          </a:p>
          <a:p>
            <a:endParaRPr lang="pt-BR" sz="2000" dirty="0" smtClean="0">
              <a:solidFill>
                <a:srgbClr val="1C4372"/>
              </a:solidFill>
              <a:latin typeface="+mj-lt"/>
            </a:endParaRPr>
          </a:p>
          <a:p>
            <a:endParaRPr lang="pt-BR" sz="2000" dirty="0">
              <a:solidFill>
                <a:srgbClr val="1C4372"/>
              </a:solidFill>
              <a:latin typeface="+mj-lt"/>
            </a:endParaRPr>
          </a:p>
          <a:p>
            <a:endParaRPr lang="pt-BR" sz="2000" dirty="0" smtClean="0">
              <a:solidFill>
                <a:srgbClr val="1C4372"/>
              </a:solidFill>
              <a:latin typeface="+mj-lt"/>
            </a:endParaRPr>
          </a:p>
          <a:p>
            <a:pPr algn="ctr"/>
            <a:r>
              <a:rPr lang="pt-BR" sz="2000" dirty="0" smtClean="0">
                <a:solidFill>
                  <a:srgbClr val="1C4372"/>
                </a:solidFill>
                <a:latin typeface="+mj-lt"/>
              </a:rPr>
              <a:t>Vitória – ES, </a:t>
            </a:r>
            <a:r>
              <a:rPr lang="pt-BR" sz="2000" dirty="0" smtClean="0">
                <a:solidFill>
                  <a:srgbClr val="1C4372"/>
                </a:solidFill>
                <a:latin typeface="+mj-lt"/>
              </a:rPr>
              <a:t>Julho </a:t>
            </a:r>
            <a:r>
              <a:rPr lang="pt-BR" sz="2000" dirty="0" smtClean="0">
                <a:solidFill>
                  <a:srgbClr val="1C4372"/>
                </a:solidFill>
                <a:latin typeface="+mj-lt"/>
              </a:rPr>
              <a:t>2015</a:t>
            </a:r>
            <a:endParaRPr lang="pt-BR" sz="2000" dirty="0">
              <a:solidFill>
                <a:srgbClr val="1C4372"/>
              </a:solidFill>
              <a:latin typeface="+mj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6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45862" r="74713" b="10000"/>
          <a:stretch/>
        </p:blipFill>
        <p:spPr bwMode="auto">
          <a:xfrm>
            <a:off x="251520" y="2348880"/>
            <a:ext cx="173269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11760" y="632296"/>
            <a:ext cx="59046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ÍNDICE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sz="1400" dirty="0" smtClean="0"/>
              <a:t>O que é o programa “POUPE NA REDE”?</a:t>
            </a:r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</a:rPr>
              <a:t>...........................................................</a:t>
            </a:r>
            <a:r>
              <a:rPr lang="pt-BR" sz="1400" dirty="0" smtClean="0"/>
              <a:t>04</a:t>
            </a:r>
          </a:p>
          <a:p>
            <a:pPr algn="just"/>
            <a:r>
              <a:rPr lang="pt-BR" sz="1400" dirty="0" smtClean="0"/>
              <a:t>Ação do programa “POUPE NA REDE” em caso de necessidade de reparos na escola</a:t>
            </a:r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</a:rPr>
              <a:t>..................................................................................................................</a:t>
            </a:r>
            <a:r>
              <a:rPr lang="pt-BR" sz="1400" dirty="0" smtClean="0"/>
              <a:t>05</a:t>
            </a:r>
          </a:p>
          <a:p>
            <a:pPr algn="just"/>
            <a:r>
              <a:rPr lang="pt-BR" sz="1400" dirty="0" smtClean="0"/>
              <a:t>Instalações </a:t>
            </a:r>
            <a:r>
              <a:rPr lang="pt-BR" sz="1400" dirty="0" err="1" smtClean="0"/>
              <a:t>Hidrossanitárias</a:t>
            </a:r>
            <a:r>
              <a:rPr lang="pt-BR" sz="1400" dirty="0" smtClean="0"/>
              <a:t>.</a:t>
            </a:r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</a:rPr>
              <a:t>..............................................................................</a:t>
            </a:r>
            <a:r>
              <a:rPr lang="pt-BR" sz="1400" dirty="0" smtClean="0"/>
              <a:t>06</a:t>
            </a:r>
          </a:p>
          <a:p>
            <a:pPr algn="just"/>
            <a:r>
              <a:rPr lang="pt-BR" sz="1400" dirty="0" smtClean="0"/>
              <a:t>Manual de pesquisa de vazamento</a:t>
            </a:r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</a:rPr>
              <a:t>....................................................................</a:t>
            </a:r>
            <a:r>
              <a:rPr lang="pt-BR" sz="1400" dirty="0" smtClean="0"/>
              <a:t>10</a:t>
            </a:r>
          </a:p>
          <a:p>
            <a:pPr algn="just"/>
            <a:r>
              <a:rPr lang="pt-BR" sz="1400" dirty="0" smtClean="0"/>
              <a:t>Planilha de inspeção de vazamentos visíveis</a:t>
            </a:r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</a:rPr>
              <a:t>.....................................................</a:t>
            </a:r>
            <a:r>
              <a:rPr lang="pt-BR" sz="1400" dirty="0" smtClean="0"/>
              <a:t>13</a:t>
            </a:r>
          </a:p>
          <a:p>
            <a:pPr algn="just"/>
            <a:endParaRPr lang="pt-BR" sz="1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6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08820" y="437758"/>
            <a:ext cx="57875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O QUE É O PROGRAMA “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POUPE NA REDE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”?</a:t>
            </a:r>
          </a:p>
          <a:p>
            <a:endParaRPr lang="pt-BR" dirty="0" smtClean="0"/>
          </a:p>
          <a:p>
            <a:endParaRPr lang="pt-BR" dirty="0" smtClean="0">
              <a:solidFill>
                <a:schemeClr val="tx2"/>
              </a:solidFill>
            </a:endParaRPr>
          </a:p>
          <a:p>
            <a:pPr algn="just"/>
            <a:r>
              <a:rPr lang="pt-BR" sz="1400" dirty="0" smtClean="0">
                <a:solidFill>
                  <a:srgbClr val="1C4372"/>
                </a:solidFill>
              </a:rPr>
              <a:t>O Programa Poupe na Rede visa </a:t>
            </a:r>
            <a:r>
              <a:rPr lang="pt-BR" sz="1400" dirty="0" smtClean="0">
                <a:solidFill>
                  <a:srgbClr val="1C4372"/>
                </a:solidFill>
              </a:rPr>
              <a:t>promover </a:t>
            </a:r>
            <a:r>
              <a:rPr lang="pt-BR" sz="1400" dirty="0">
                <a:solidFill>
                  <a:srgbClr val="1C4372"/>
                </a:solidFill>
              </a:rPr>
              <a:t>ações </a:t>
            </a:r>
            <a:r>
              <a:rPr lang="pt-BR" sz="1400" dirty="0" smtClean="0">
                <a:solidFill>
                  <a:srgbClr val="1C4372"/>
                </a:solidFill>
              </a:rPr>
              <a:t>para o </a:t>
            </a:r>
            <a:r>
              <a:rPr lang="pt-BR" sz="1400" dirty="0">
                <a:solidFill>
                  <a:srgbClr val="1C4372"/>
                </a:solidFill>
              </a:rPr>
              <a:t>uso racional da água </a:t>
            </a:r>
            <a:r>
              <a:rPr lang="pt-BR" sz="1400" dirty="0" smtClean="0">
                <a:solidFill>
                  <a:srgbClr val="1C4372"/>
                </a:solidFill>
              </a:rPr>
              <a:t>nas nossa </a:t>
            </a:r>
            <a:r>
              <a:rPr lang="pt-BR" sz="1400" dirty="0">
                <a:solidFill>
                  <a:srgbClr val="1C4372"/>
                </a:solidFill>
              </a:rPr>
              <a:t>unidades escolares, </a:t>
            </a:r>
            <a:r>
              <a:rPr lang="pt-BR" sz="1400" dirty="0" smtClean="0">
                <a:solidFill>
                  <a:srgbClr val="1C4372"/>
                </a:solidFill>
              </a:rPr>
              <a:t>baseado </a:t>
            </a:r>
            <a:r>
              <a:rPr lang="pt-BR" sz="1400" dirty="0">
                <a:solidFill>
                  <a:srgbClr val="1C4372"/>
                </a:solidFill>
              </a:rPr>
              <a:t>em quatro </a:t>
            </a:r>
            <a:r>
              <a:rPr lang="pt-BR" sz="1400" dirty="0" smtClean="0">
                <a:solidFill>
                  <a:srgbClr val="1C4372"/>
                </a:solidFill>
              </a:rPr>
              <a:t>pilare</a:t>
            </a:r>
            <a:r>
              <a:rPr lang="pt-BR" sz="1400" dirty="0" smtClean="0">
                <a:solidFill>
                  <a:srgbClr val="1C4372"/>
                </a:solidFill>
              </a:rPr>
              <a:t>s principais: </a:t>
            </a:r>
          </a:p>
          <a:p>
            <a:pPr algn="just"/>
            <a:endParaRPr lang="pt-BR" sz="1400" dirty="0">
              <a:solidFill>
                <a:srgbClr val="1C4372"/>
              </a:solidFill>
            </a:endParaRPr>
          </a:p>
          <a:p>
            <a:pPr algn="just"/>
            <a:r>
              <a:rPr lang="pt-BR" sz="1400" dirty="0" smtClean="0">
                <a:solidFill>
                  <a:srgbClr val="1C4372"/>
                </a:solidFill>
              </a:rPr>
              <a:t> - Sensibilização dos usuários,  por meio de campanhas ade disseminação do conhecimento para conscientização </a:t>
            </a:r>
            <a:r>
              <a:rPr lang="pt-BR" sz="1400" dirty="0">
                <a:solidFill>
                  <a:srgbClr val="1C4372"/>
                </a:solidFill>
              </a:rPr>
              <a:t>de servidores, alunos e prestadores de serviços sobre a importância de se evitar o desperdício no uso da água</a:t>
            </a:r>
            <a:r>
              <a:rPr lang="pt-BR" sz="1400" dirty="0" smtClean="0">
                <a:solidFill>
                  <a:srgbClr val="1C4372"/>
                </a:solidFill>
              </a:rPr>
              <a:t>;</a:t>
            </a:r>
          </a:p>
          <a:p>
            <a:pPr algn="just"/>
            <a:endParaRPr lang="pt-BR" sz="1400" dirty="0">
              <a:solidFill>
                <a:srgbClr val="1C4372"/>
              </a:solidFill>
            </a:endParaRPr>
          </a:p>
          <a:p>
            <a:pPr algn="just"/>
            <a:r>
              <a:rPr lang="pt-BR" sz="1400" dirty="0" smtClean="0">
                <a:solidFill>
                  <a:srgbClr val="1C4372"/>
                </a:solidFill>
              </a:rPr>
              <a:t>- Ações de engenharia, como avaliação da infraestrutura das escolas, identificação de vazamentos e orientação à rede </a:t>
            </a:r>
            <a:r>
              <a:rPr lang="pt-BR" sz="1400" smtClean="0">
                <a:solidFill>
                  <a:srgbClr val="1C4372"/>
                </a:solidFill>
              </a:rPr>
              <a:t>no assunto;</a:t>
            </a:r>
            <a:endParaRPr lang="pt-BR" sz="1400" dirty="0" smtClean="0">
              <a:solidFill>
                <a:srgbClr val="1C4372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400" dirty="0">
              <a:solidFill>
                <a:srgbClr val="1C4372"/>
              </a:solidFill>
            </a:endParaRPr>
          </a:p>
          <a:p>
            <a:pPr algn="just"/>
            <a:r>
              <a:rPr lang="pt-BR" sz="1400" dirty="0" smtClean="0">
                <a:solidFill>
                  <a:srgbClr val="1C4372"/>
                </a:solidFill>
              </a:rPr>
              <a:t>- Revisão </a:t>
            </a:r>
            <a:r>
              <a:rPr lang="pt-BR" sz="1400" dirty="0">
                <a:solidFill>
                  <a:srgbClr val="1C4372"/>
                </a:solidFill>
              </a:rPr>
              <a:t>dos procedimentos dos serviços de limpeza e alimentação que reflitam na redução do consumo de </a:t>
            </a:r>
            <a:r>
              <a:rPr lang="pt-BR" sz="1400" dirty="0" smtClean="0">
                <a:solidFill>
                  <a:srgbClr val="1C4372"/>
                </a:solidFill>
              </a:rPr>
              <a:t>água, </a:t>
            </a:r>
            <a:r>
              <a:rPr lang="pt-BR" sz="1400" dirty="0">
                <a:solidFill>
                  <a:srgbClr val="1C4372"/>
                </a:solidFill>
              </a:rPr>
              <a:t>mantendo a qualidade dos serviços prestados aos alunos;</a:t>
            </a:r>
          </a:p>
          <a:p>
            <a:pPr algn="just"/>
            <a:r>
              <a:rPr lang="pt-BR" sz="1400" dirty="0">
                <a:solidFill>
                  <a:srgbClr val="1C4372"/>
                </a:solidFill>
              </a:rPr>
              <a:t> </a:t>
            </a:r>
          </a:p>
          <a:p>
            <a:pPr algn="just"/>
            <a:r>
              <a:rPr lang="pt-BR" sz="1400" dirty="0" smtClean="0">
                <a:solidFill>
                  <a:srgbClr val="1C4372"/>
                </a:solidFill>
              </a:rPr>
              <a:t>- Incentivo e Premiação </a:t>
            </a:r>
            <a:r>
              <a:rPr lang="pt-BR" sz="1400" dirty="0" smtClean="0">
                <a:solidFill>
                  <a:srgbClr val="1C4372"/>
                </a:solidFill>
              </a:rPr>
              <a:t>às Boas Práticas.</a:t>
            </a:r>
            <a:endParaRPr 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56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04764" y="254253"/>
            <a:ext cx="6534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AÇÃO DO PROGRAMA “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POUPE NA REDE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” EM CASO DE NECESSIDADE DE REPAROS NA ESCOLA:</a:t>
            </a:r>
            <a:endParaRPr lang="pt-BR" dirty="0" smtClean="0"/>
          </a:p>
          <a:p>
            <a:endParaRPr lang="pt-BR" dirty="0" smtClean="0">
              <a:solidFill>
                <a:schemeClr val="tx2"/>
              </a:solidFill>
            </a:endParaRPr>
          </a:p>
          <a:p>
            <a:pPr lvl="0"/>
            <a:endParaRPr lang="pt-BR" sz="1400" dirty="0" smtClean="0">
              <a:solidFill>
                <a:srgbClr val="1C4372"/>
              </a:solidFill>
            </a:endParaRPr>
          </a:p>
          <a:p>
            <a:pPr algn="just"/>
            <a:r>
              <a:rPr lang="pt-BR" sz="1400" dirty="0" smtClean="0"/>
              <a:t>Nesta seção, listamos os procedimentos a serem seguidos, conforme o tipo de ocorrência </a:t>
            </a:r>
            <a:r>
              <a:rPr lang="pt-BR" sz="1400" dirty="0" smtClean="0"/>
              <a:t>identificada </a:t>
            </a:r>
            <a:r>
              <a:rPr lang="pt-BR" sz="1400" dirty="0" smtClean="0"/>
              <a:t>na escola. Toda a orientação está baseada no uso </a:t>
            </a:r>
            <a:r>
              <a:rPr lang="pt-BR" sz="1400" dirty="0" smtClean="0"/>
              <a:t>da </a:t>
            </a:r>
            <a:r>
              <a:rPr lang="pt-BR" sz="1400" dirty="0" smtClean="0"/>
              <a:t>legenda, formada por setas amarelas e vermelhas. Cada tipo de reparo está associado a uma seta e a um tipo de encaminhamento a ser seguido.</a:t>
            </a:r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r>
              <a:rPr lang="pt-BR" b="1" dirty="0" smtClean="0"/>
              <a:t>Seta Vermelha: </a:t>
            </a:r>
          </a:p>
          <a:p>
            <a:pPr algn="just"/>
            <a:endParaRPr lang="pt-BR" b="1" dirty="0"/>
          </a:p>
          <a:p>
            <a:pPr algn="just"/>
            <a:r>
              <a:rPr lang="pt-BR" sz="1400" dirty="0" smtClean="0"/>
              <a:t>Para </a:t>
            </a:r>
            <a:r>
              <a:rPr lang="pt-BR" sz="1400" dirty="0" smtClean="0"/>
              <a:t>reparos </a:t>
            </a:r>
            <a:r>
              <a:rPr lang="pt-BR" sz="1400" dirty="0" smtClean="0"/>
              <a:t>indicados com seta nesta cor, a escola deverá solicitar avaliação técnica da Unidade Central da SEDU, enviando um </a:t>
            </a:r>
            <a:r>
              <a:rPr lang="pt-BR" sz="1400" dirty="0" smtClean="0"/>
              <a:t>e-mail para </a:t>
            </a:r>
            <a:r>
              <a:rPr lang="pt-BR" sz="1400" dirty="0" smtClean="0"/>
              <a:t>sim@sedu.es.gov.br.  A mensagem deverá conter, no mínimo, as seguintes informações: 1) nome da escola; 2) telefone de contato; </a:t>
            </a:r>
            <a:r>
              <a:rPr lang="pt-BR" sz="1400" dirty="0" smtClean="0"/>
              <a:t>3) </a:t>
            </a:r>
            <a:r>
              <a:rPr lang="pt-BR" sz="1400" dirty="0" smtClean="0"/>
              <a:t>relato sucinto do problema identificado. Após o recebimento da demanda a GERFE – </a:t>
            </a:r>
            <a:r>
              <a:rPr lang="pt-BR" sz="1400" dirty="0" smtClean="0"/>
              <a:t>Gerência </a:t>
            </a:r>
            <a:r>
              <a:rPr lang="pt-BR" sz="1400" dirty="0" smtClean="0"/>
              <a:t>de </a:t>
            </a:r>
            <a:r>
              <a:rPr lang="pt-BR" sz="1400" dirty="0" smtClean="0"/>
              <a:t>Rede </a:t>
            </a:r>
            <a:r>
              <a:rPr lang="pt-BR" sz="1400" dirty="0" smtClean="0"/>
              <a:t>Física </a:t>
            </a:r>
            <a:r>
              <a:rPr lang="pt-BR" sz="1400" dirty="0" smtClean="0"/>
              <a:t>Escolar – </a:t>
            </a:r>
            <a:r>
              <a:rPr lang="pt-BR" sz="1400" dirty="0" smtClean="0"/>
              <a:t>entrará em contato com a direção da escola </a:t>
            </a:r>
            <a:r>
              <a:rPr lang="pt-BR" sz="1400" dirty="0" smtClean="0"/>
              <a:t>para </a:t>
            </a:r>
            <a:r>
              <a:rPr lang="pt-BR" sz="1400" dirty="0" smtClean="0"/>
              <a:t>dar continuidade </a:t>
            </a:r>
            <a:r>
              <a:rPr lang="pt-BR" sz="1400" dirty="0" smtClean="0"/>
              <a:t>à </a:t>
            </a:r>
            <a:r>
              <a:rPr lang="pt-BR" sz="1400" dirty="0" smtClean="0"/>
              <a:t>solicitação </a:t>
            </a:r>
            <a:r>
              <a:rPr lang="pt-BR" sz="1400" dirty="0" smtClean="0"/>
              <a:t>pretendida.</a:t>
            </a:r>
          </a:p>
          <a:p>
            <a:pPr algn="just"/>
            <a:endParaRPr lang="pt-BR" sz="1400" dirty="0"/>
          </a:p>
          <a:p>
            <a:pPr algn="just"/>
            <a:r>
              <a:rPr lang="pt-BR" b="1" dirty="0" smtClean="0"/>
              <a:t>Seta Amarela: </a:t>
            </a:r>
            <a:endParaRPr lang="pt-BR" b="1" dirty="0"/>
          </a:p>
          <a:p>
            <a:pPr algn="just"/>
            <a:endParaRPr lang="pt-BR" b="1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Os </a:t>
            </a:r>
            <a:r>
              <a:rPr lang="pt-BR" sz="1400" dirty="0" smtClean="0"/>
              <a:t>reparos indicados com seta amarelo indicam que a escola é </a:t>
            </a:r>
            <a:r>
              <a:rPr lang="pt-BR" sz="1400" dirty="0" smtClean="0"/>
              <a:t>responsável </a:t>
            </a:r>
            <a:r>
              <a:rPr lang="pt-BR" sz="1400" dirty="0" smtClean="0"/>
              <a:t>pela contratação de serviços especializados, utilizando recursos do PEDDE, de acordo com o padrão adotado para contratação de serviços terceirizados.</a:t>
            </a:r>
            <a:endParaRPr lang="pt-BR" sz="1400" dirty="0"/>
          </a:p>
        </p:txBody>
      </p:sp>
      <p:sp>
        <p:nvSpPr>
          <p:cNvPr id="2" name="Seta para a direita 1"/>
          <p:cNvSpPr/>
          <p:nvPr/>
        </p:nvSpPr>
        <p:spPr>
          <a:xfrm>
            <a:off x="3275856" y="2560917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131840" y="4806956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355976" y="2484635"/>
            <a:ext cx="2880320" cy="46237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Solicitar avaliação técnica da Unidade Central da </a:t>
            </a:r>
            <a:r>
              <a:rPr lang="pt-BR" sz="1400" dirty="0" smtClean="0"/>
              <a:t>SEDU</a:t>
            </a:r>
            <a:endParaRPr lang="pt-BR" sz="14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355976" y="4581128"/>
            <a:ext cx="2880320" cy="863516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 própria escola contrata e supervisiona a execução do serviço </a:t>
            </a:r>
            <a:r>
              <a:rPr lang="pt-BR" sz="1400" dirty="0" smtClean="0">
                <a:solidFill>
                  <a:schemeClr val="tx1"/>
                </a:solidFill>
              </a:rPr>
              <a:t>especializado.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8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04764" y="254253"/>
            <a:ext cx="65344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INSTALAÇÕES HIDROSSANITÁRIAS</a:t>
            </a:r>
            <a:endParaRPr lang="pt-BR" dirty="0" smtClean="0"/>
          </a:p>
          <a:p>
            <a:endParaRPr lang="pt-BR" dirty="0" smtClean="0">
              <a:solidFill>
                <a:schemeClr val="tx2"/>
              </a:solidFill>
            </a:endParaRPr>
          </a:p>
          <a:p>
            <a:pPr lvl="0"/>
            <a:endParaRPr lang="pt-BR" sz="1400" dirty="0" smtClean="0">
              <a:solidFill>
                <a:srgbClr val="1C4372"/>
              </a:solidFill>
            </a:endParaRPr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r>
              <a:rPr lang="pt-BR" sz="1400" b="1" dirty="0" smtClean="0"/>
              <a:t>Torneiras convencionais de mesa*: </a:t>
            </a:r>
            <a:r>
              <a:rPr lang="pt-BR" sz="1400" dirty="0" smtClean="0"/>
              <a:t>Substituir por torneiras </a:t>
            </a:r>
            <a:r>
              <a:rPr lang="pt-BR" sz="1400" dirty="0"/>
              <a:t>com </a:t>
            </a:r>
            <a:endParaRPr lang="pt-BR" sz="1400" dirty="0" smtClean="0"/>
          </a:p>
          <a:p>
            <a:pPr algn="just"/>
            <a:r>
              <a:rPr lang="pt-BR" sz="1400" dirty="0" smtClean="0"/>
              <a:t>fechamento automático </a:t>
            </a:r>
            <a:r>
              <a:rPr lang="pt-BR" sz="1400" dirty="0"/>
              <a:t>(preferencialmente ciclo fixo</a:t>
            </a:r>
            <a:r>
              <a:rPr lang="pt-BR" sz="1400" dirty="0" smtClean="0"/>
              <a:t>) </a:t>
            </a:r>
            <a:endParaRPr lang="pt-BR" sz="1400" dirty="0" smtClean="0"/>
          </a:p>
          <a:p>
            <a:pPr algn="just"/>
            <a:r>
              <a:rPr lang="pt-BR" sz="1400" dirty="0" smtClean="0"/>
              <a:t>para </a:t>
            </a:r>
            <a:r>
              <a:rPr lang="pt-BR" sz="1400" dirty="0" smtClean="0"/>
              <a:t>lavatório com </a:t>
            </a:r>
            <a:r>
              <a:rPr lang="pt-BR" sz="1400" dirty="0"/>
              <a:t>arejador</a:t>
            </a:r>
            <a:r>
              <a:rPr lang="pt-BR" sz="1400" dirty="0" smtClean="0"/>
              <a:t>.  </a:t>
            </a:r>
            <a:r>
              <a:rPr lang="pt-BR" sz="1400" dirty="0" smtClean="0">
                <a:solidFill>
                  <a:srgbClr val="04106C"/>
                </a:solidFill>
              </a:rPr>
              <a:t>Redução de até 70% no consumo.</a:t>
            </a:r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r>
              <a:rPr lang="pt-BR" sz="1400" b="1" dirty="0" smtClean="0"/>
              <a:t>Torneiras convencionais de parede: </a:t>
            </a:r>
            <a:r>
              <a:rPr lang="pt-BR" sz="1400" dirty="0" smtClean="0"/>
              <a:t>Substituir por torneiras com </a:t>
            </a:r>
          </a:p>
          <a:p>
            <a:pPr algn="just"/>
            <a:r>
              <a:rPr lang="pt-BR" sz="1400" dirty="0" smtClean="0"/>
              <a:t>fechamento automático (preferencialmente ciclo fixo) </a:t>
            </a:r>
          </a:p>
          <a:p>
            <a:pPr algn="just"/>
            <a:r>
              <a:rPr lang="pt-BR" sz="1400" dirty="0" smtClean="0"/>
              <a:t>para lavatório com arejador. </a:t>
            </a:r>
            <a:r>
              <a:rPr lang="pt-BR" sz="1400" dirty="0">
                <a:solidFill>
                  <a:srgbClr val="04106C"/>
                </a:solidFill>
              </a:rPr>
              <a:t>Redução de até 70% no consumo.</a:t>
            </a:r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b="1" dirty="0"/>
          </a:p>
          <a:p>
            <a:pPr algn="just"/>
            <a:r>
              <a:rPr lang="pt-BR" sz="1400" b="1" dirty="0" smtClean="0"/>
              <a:t>Torneiras antivandalismo: </a:t>
            </a:r>
            <a:r>
              <a:rPr lang="pt-BR" sz="1400" dirty="0" smtClean="0"/>
              <a:t>Torneira de fechamento automático para ser </a:t>
            </a:r>
          </a:p>
          <a:p>
            <a:pPr algn="just"/>
            <a:r>
              <a:rPr lang="pt-BR" sz="1400" dirty="0" smtClean="0"/>
              <a:t>embutida na </a:t>
            </a:r>
            <a:r>
              <a:rPr lang="pt-BR" sz="1400" dirty="0" smtClean="0"/>
              <a:t>parede; intervenção a ser realizada </a:t>
            </a:r>
            <a:r>
              <a:rPr lang="pt-BR" sz="1400" dirty="0" smtClean="0"/>
              <a:t>pela equipe técnica da SEDU, </a:t>
            </a:r>
          </a:p>
          <a:p>
            <a:pPr algn="just"/>
            <a:r>
              <a:rPr lang="pt-BR" sz="1400" dirty="0" smtClean="0"/>
              <a:t>devido a complexidade da instalação.  </a:t>
            </a:r>
            <a:r>
              <a:rPr lang="pt-BR" sz="1400" dirty="0" smtClean="0">
                <a:solidFill>
                  <a:srgbClr val="04106C"/>
                </a:solidFill>
              </a:rPr>
              <a:t>Redução </a:t>
            </a:r>
            <a:r>
              <a:rPr lang="pt-BR" sz="1400" dirty="0">
                <a:solidFill>
                  <a:srgbClr val="04106C"/>
                </a:solidFill>
              </a:rPr>
              <a:t>de até 70% no consumo.</a:t>
            </a:r>
          </a:p>
          <a:p>
            <a:pPr algn="just"/>
            <a:endParaRPr lang="pt-BR" sz="1400" dirty="0" smtClean="0"/>
          </a:p>
        </p:txBody>
      </p:sp>
      <p:sp>
        <p:nvSpPr>
          <p:cNvPr id="5" name="Seta para a direita 4"/>
          <p:cNvSpPr/>
          <p:nvPr/>
        </p:nvSpPr>
        <p:spPr>
          <a:xfrm>
            <a:off x="539552" y="1628800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524551" y="1094414"/>
            <a:ext cx="2823313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+mj-lt"/>
              </a:rPr>
              <a:t>TORNEIRAS (LAVATÓRIOS)</a:t>
            </a:r>
            <a:endParaRPr lang="pt-BR" sz="1400" b="1" dirty="0">
              <a:latin typeface="+mj-lt"/>
            </a:endParaRPr>
          </a:p>
        </p:txBody>
      </p:sp>
      <p:pic>
        <p:nvPicPr>
          <p:cNvPr id="7" name="Imagem 6" descr="Torneira De Mesa Para Lavatório Pressmatic Compact Ciclo Fix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1196752"/>
            <a:ext cx="1080120" cy="11552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ta para a direita 7"/>
          <p:cNvSpPr/>
          <p:nvPr/>
        </p:nvSpPr>
        <p:spPr>
          <a:xfrm>
            <a:off x="539552" y="2944553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Torneira De Parede Para Lavatorio Pressmatic 120 Ciclo Fix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84079"/>
            <a:ext cx="1442107" cy="10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539552" y="4149080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 descr="http://pulini.com.br/imagens_produtos/gd_142-0-150122170149000000-torneira-de-parede-para-lavatorio-docol-pressmatic-antivandalismo-135mm-ciclo-fix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364502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899592" y="5229200"/>
            <a:ext cx="7164796" cy="1440160"/>
          </a:xfrm>
          <a:prstGeom prst="roundRect">
            <a:avLst/>
          </a:prstGeom>
          <a:gradFill flip="none" rotWithShape="1">
            <a:gsLst>
              <a:gs pos="0">
                <a:srgbClr val="04106C">
                  <a:tint val="66000"/>
                  <a:satMod val="160000"/>
                </a:srgbClr>
              </a:gs>
              <a:gs pos="50000">
                <a:srgbClr val="04106C">
                  <a:tint val="44500"/>
                  <a:satMod val="160000"/>
                </a:srgbClr>
              </a:gs>
              <a:gs pos="100000">
                <a:srgbClr val="04106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b="1" dirty="0">
                <a:solidFill>
                  <a:schemeClr val="tx1"/>
                </a:solidFill>
              </a:rPr>
              <a:t>Ciclo Fixo: </a:t>
            </a:r>
            <a:r>
              <a:rPr lang="pt-BR" sz="1400" dirty="0" smtClean="0">
                <a:solidFill>
                  <a:schemeClr val="tx1"/>
                </a:solidFill>
              </a:rPr>
              <a:t>Essa tecnologia  só permite que o fluxo de  água saia após parar de pressionar a torneira, </a:t>
            </a:r>
            <a:r>
              <a:rPr lang="pt-BR" sz="1400" dirty="0">
                <a:solidFill>
                  <a:schemeClr val="tx1"/>
                </a:solidFill>
              </a:rPr>
              <a:t>impedindo que haja desperdício de água nas tentativas de deixar a torneira sempre pressionada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sz="1400" b="1" dirty="0" smtClean="0">
                <a:solidFill>
                  <a:schemeClr val="tx1"/>
                </a:solidFill>
              </a:rPr>
              <a:t>*</a:t>
            </a:r>
            <a:r>
              <a:rPr lang="pt-BR" sz="1400" dirty="0" smtClean="0">
                <a:solidFill>
                  <a:schemeClr val="tx1"/>
                </a:solidFill>
              </a:rPr>
              <a:t> Quando não for possível </a:t>
            </a:r>
            <a:r>
              <a:rPr lang="pt-BR" sz="1400" dirty="0" smtClean="0">
                <a:solidFill>
                  <a:schemeClr val="tx1"/>
                </a:solidFill>
              </a:rPr>
              <a:t>instalar a </a:t>
            </a:r>
            <a:r>
              <a:rPr lang="pt-BR" sz="1400" dirty="0" smtClean="0">
                <a:solidFill>
                  <a:schemeClr val="tx1"/>
                </a:solidFill>
              </a:rPr>
              <a:t>torneira de ciclo fixo, optar por torneira com temporizador.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8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04764" y="254253"/>
            <a:ext cx="653447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INSTALAÇÕES HIDROSSANITÁRIAS</a:t>
            </a:r>
            <a:endParaRPr lang="pt-BR" dirty="0" smtClean="0"/>
          </a:p>
          <a:p>
            <a:endParaRPr lang="pt-BR" dirty="0" smtClean="0">
              <a:solidFill>
                <a:schemeClr val="tx2"/>
              </a:solidFill>
            </a:endParaRPr>
          </a:p>
          <a:p>
            <a:pPr lvl="0"/>
            <a:endParaRPr lang="pt-BR" sz="1400" dirty="0" smtClean="0">
              <a:solidFill>
                <a:srgbClr val="1C4372"/>
              </a:solidFill>
            </a:endParaRPr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r>
              <a:rPr lang="pt-BR" sz="1400" b="1" dirty="0" smtClean="0"/>
              <a:t>Arejador para torneira*: </a:t>
            </a:r>
            <a:r>
              <a:rPr lang="pt-BR" sz="1400" dirty="0"/>
              <a:t>Arejador de vazão constante para </a:t>
            </a:r>
            <a:endParaRPr lang="pt-BR" sz="1400" dirty="0" smtClean="0"/>
          </a:p>
          <a:p>
            <a:pPr algn="just"/>
            <a:r>
              <a:rPr lang="pt-BR" sz="1400" dirty="0" smtClean="0"/>
              <a:t>torneira </a:t>
            </a:r>
            <a:r>
              <a:rPr lang="pt-BR" sz="1400" dirty="0"/>
              <a:t>parede/bancada bitola ½ polegada</a:t>
            </a:r>
            <a:r>
              <a:rPr lang="pt-BR" sz="1400" dirty="0" smtClean="0"/>
              <a:t>. </a:t>
            </a:r>
            <a:r>
              <a:rPr lang="pt-BR" sz="1400" dirty="0">
                <a:solidFill>
                  <a:srgbClr val="04106C"/>
                </a:solidFill>
              </a:rPr>
              <a:t>Redução de até </a:t>
            </a:r>
            <a:r>
              <a:rPr lang="pt-BR" sz="1400" dirty="0" smtClean="0">
                <a:solidFill>
                  <a:srgbClr val="04106C"/>
                </a:solidFill>
              </a:rPr>
              <a:t>76%</a:t>
            </a:r>
          </a:p>
          <a:p>
            <a:pPr algn="just"/>
            <a:r>
              <a:rPr lang="pt-BR" sz="1400" dirty="0" smtClean="0">
                <a:solidFill>
                  <a:srgbClr val="04106C"/>
                </a:solidFill>
              </a:rPr>
              <a:t>no </a:t>
            </a:r>
            <a:r>
              <a:rPr lang="pt-BR" sz="1400" dirty="0">
                <a:solidFill>
                  <a:srgbClr val="04106C"/>
                </a:solidFill>
              </a:rPr>
              <a:t>consumo</a:t>
            </a:r>
            <a:r>
              <a:rPr lang="pt-BR" sz="1400" dirty="0" smtClean="0">
                <a:solidFill>
                  <a:srgbClr val="04106C"/>
                </a:solidFill>
              </a:rPr>
              <a:t>.</a:t>
            </a:r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r>
              <a:rPr lang="pt-BR" sz="1400" b="1" dirty="0" smtClean="0"/>
              <a:t>Torneiras convencionais de mesa danificada (pia): </a:t>
            </a:r>
            <a:r>
              <a:rPr lang="pt-BR" sz="1400" dirty="0" smtClean="0"/>
              <a:t>Substituir </a:t>
            </a:r>
          </a:p>
          <a:p>
            <a:pPr algn="just"/>
            <a:r>
              <a:rPr lang="pt-BR" sz="1400" dirty="0" smtClean="0"/>
              <a:t>por torneira de bancada </a:t>
            </a:r>
            <a:r>
              <a:rPr lang="pt-BR" sz="1400" dirty="0"/>
              <a:t>bica </a:t>
            </a:r>
            <a:r>
              <a:rPr lang="pt-BR" sz="1400" dirty="0" smtClean="0"/>
              <a:t>giratória com arejador articulado</a:t>
            </a:r>
            <a:r>
              <a:rPr lang="pt-BR" sz="1400" dirty="0"/>
              <a:t>, </a:t>
            </a:r>
            <a:endParaRPr lang="pt-BR" sz="1400" dirty="0" smtClean="0"/>
          </a:p>
          <a:p>
            <a:pPr algn="just"/>
            <a:r>
              <a:rPr lang="pt-BR" sz="1400" dirty="0" smtClean="0"/>
              <a:t>acionamento por alavanca e acabamento cromado. </a:t>
            </a:r>
            <a:r>
              <a:rPr lang="pt-BR" sz="1400" dirty="0">
                <a:solidFill>
                  <a:srgbClr val="04106C"/>
                </a:solidFill>
              </a:rPr>
              <a:t>Redução de até 76%</a:t>
            </a:r>
          </a:p>
          <a:p>
            <a:pPr algn="just"/>
            <a:r>
              <a:rPr lang="pt-BR" sz="1400" dirty="0">
                <a:solidFill>
                  <a:srgbClr val="04106C"/>
                </a:solidFill>
              </a:rPr>
              <a:t>no consumo</a:t>
            </a:r>
            <a:r>
              <a:rPr lang="pt-BR" sz="1400" dirty="0" smtClean="0">
                <a:solidFill>
                  <a:srgbClr val="04106C"/>
                </a:solidFill>
              </a:rPr>
              <a:t>.</a:t>
            </a:r>
            <a:endParaRPr lang="pt-BR" sz="1400" b="1" dirty="0" smtClean="0"/>
          </a:p>
          <a:p>
            <a:pPr algn="just"/>
            <a:endParaRPr lang="pt-BR" sz="1400" b="1" dirty="0"/>
          </a:p>
          <a:p>
            <a:pPr algn="just"/>
            <a:r>
              <a:rPr lang="pt-BR" sz="1400" b="1" dirty="0" smtClean="0"/>
              <a:t>Torneiras convencionais de parede danificada </a:t>
            </a:r>
            <a:r>
              <a:rPr lang="pt-BR" sz="1400" b="1" dirty="0"/>
              <a:t>(</a:t>
            </a:r>
            <a:r>
              <a:rPr lang="pt-BR" sz="1400" b="1" dirty="0" smtClean="0"/>
              <a:t>pia): </a:t>
            </a:r>
            <a:r>
              <a:rPr lang="pt-BR" sz="1400" dirty="0" smtClean="0"/>
              <a:t>Substituir</a:t>
            </a:r>
          </a:p>
          <a:p>
            <a:pPr algn="just"/>
            <a:r>
              <a:rPr lang="pt-BR" sz="1400" dirty="0" smtClean="0"/>
              <a:t> por torneira de parede bica giratória, </a:t>
            </a:r>
            <a:r>
              <a:rPr lang="pt-BR" sz="1400" dirty="0" smtClean="0"/>
              <a:t> com arejador </a:t>
            </a:r>
            <a:r>
              <a:rPr lang="pt-BR" sz="1400" dirty="0" smtClean="0"/>
              <a:t>articulado, </a:t>
            </a:r>
          </a:p>
          <a:p>
            <a:pPr algn="just"/>
            <a:r>
              <a:rPr lang="pt-BR" sz="1400" dirty="0" smtClean="0"/>
              <a:t>acionamento por alavanca e acabamento cromado.</a:t>
            </a:r>
            <a:r>
              <a:rPr lang="pt-BR" sz="1400" dirty="0" smtClean="0">
                <a:solidFill>
                  <a:srgbClr val="04106C"/>
                </a:solidFill>
              </a:rPr>
              <a:t> Redução de até 76%</a:t>
            </a:r>
          </a:p>
          <a:p>
            <a:pPr algn="just"/>
            <a:r>
              <a:rPr lang="pt-BR" sz="1400" dirty="0" smtClean="0">
                <a:solidFill>
                  <a:srgbClr val="04106C"/>
                </a:solidFill>
              </a:rPr>
              <a:t>no consumo.</a:t>
            </a:r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r>
              <a:rPr lang="pt-BR" sz="1400" b="1" dirty="0" smtClean="0"/>
              <a:t>Torneiras convencionais de parede danificada (tanque): </a:t>
            </a:r>
            <a:r>
              <a:rPr lang="pt-BR" sz="1400" dirty="0" smtClean="0"/>
              <a:t>Substituir</a:t>
            </a:r>
          </a:p>
          <a:p>
            <a:pPr algn="just"/>
            <a:r>
              <a:rPr lang="pt-BR" sz="1400" dirty="0" smtClean="0"/>
              <a:t> por torneira de </a:t>
            </a:r>
            <a:r>
              <a:rPr lang="pt-BR" sz="1400" dirty="0"/>
              <a:t>parede longa, </a:t>
            </a:r>
            <a:r>
              <a:rPr lang="pt-BR" sz="1400" dirty="0" smtClean="0"/>
              <a:t>com arejador </a:t>
            </a:r>
            <a:r>
              <a:rPr lang="pt-BR" sz="1400" dirty="0"/>
              <a:t>articulado, acionamento por </a:t>
            </a:r>
          </a:p>
          <a:p>
            <a:pPr algn="just"/>
            <a:r>
              <a:rPr lang="pt-BR" sz="1400" dirty="0"/>
              <a:t>alavanca e acabamento cromado</a:t>
            </a:r>
            <a:r>
              <a:rPr lang="pt-BR" sz="1400" dirty="0" smtClean="0"/>
              <a:t>.</a:t>
            </a:r>
            <a:r>
              <a:rPr lang="pt-BR" sz="1400" dirty="0">
                <a:solidFill>
                  <a:srgbClr val="04106C"/>
                </a:solidFill>
              </a:rPr>
              <a:t> Redução de até 76%</a:t>
            </a:r>
          </a:p>
          <a:p>
            <a:pPr algn="just"/>
            <a:r>
              <a:rPr lang="pt-BR" sz="1400" dirty="0">
                <a:solidFill>
                  <a:srgbClr val="04106C"/>
                </a:solidFill>
              </a:rPr>
              <a:t>no consumo.</a:t>
            </a:r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</p:txBody>
      </p:sp>
      <p:sp>
        <p:nvSpPr>
          <p:cNvPr id="5" name="Seta para a direita 4"/>
          <p:cNvSpPr/>
          <p:nvPr/>
        </p:nvSpPr>
        <p:spPr>
          <a:xfrm>
            <a:off x="539552" y="1628800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524551" y="1094414"/>
            <a:ext cx="4047449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TORNEIRAS (COZINHA E ÁREA DE SERVIÇO)</a:t>
            </a:r>
            <a:endParaRPr lang="pt-BR" sz="1400" b="1" dirty="0"/>
          </a:p>
        </p:txBody>
      </p:sp>
      <p:sp>
        <p:nvSpPr>
          <p:cNvPr id="8" name="Seta para a direita 7"/>
          <p:cNvSpPr/>
          <p:nvPr/>
        </p:nvSpPr>
        <p:spPr>
          <a:xfrm>
            <a:off x="539552" y="2492896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539552" y="3592625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http://www.aecweb.com.br/cls/anuncios/pes_26225/arejadores-STD-M24-spray-1-gr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51" y="1268760"/>
            <a:ext cx="847905" cy="76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www.extra-imagens.com.br/Control/ArquivoExibir.aspx?IdArquivo=531516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47" y="2075369"/>
            <a:ext cx="1209615" cy="12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oldigital.com.br/3102-large_default/torneira-de-parede-com-bica-giratoria-franke-pratica-essenza-parede-134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96" y="335699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12"/>
          <p:cNvSpPr/>
          <p:nvPr/>
        </p:nvSpPr>
        <p:spPr>
          <a:xfrm>
            <a:off x="584684" y="4653136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static.mobly.com.br/r/900x900/p/Romar-Torneira-Cozinha-Parede-Longa-Bello-1876-17526-1-zo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16" y="443711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de cantos arredondados 11"/>
          <p:cNvSpPr/>
          <p:nvPr/>
        </p:nvSpPr>
        <p:spPr>
          <a:xfrm>
            <a:off x="899592" y="5733256"/>
            <a:ext cx="7164796" cy="936104"/>
          </a:xfrm>
          <a:prstGeom prst="roundRect">
            <a:avLst/>
          </a:prstGeom>
          <a:gradFill flip="none" rotWithShape="1">
            <a:gsLst>
              <a:gs pos="0">
                <a:srgbClr val="04106C">
                  <a:tint val="66000"/>
                  <a:satMod val="160000"/>
                </a:srgbClr>
              </a:gs>
              <a:gs pos="50000">
                <a:srgbClr val="04106C">
                  <a:tint val="44500"/>
                  <a:satMod val="160000"/>
                </a:srgbClr>
              </a:gs>
              <a:gs pos="100000">
                <a:srgbClr val="04106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*</a:t>
            </a:r>
            <a:r>
              <a:rPr lang="pt-BR" sz="1400" dirty="0" smtClean="0">
                <a:solidFill>
                  <a:schemeClr val="tx1"/>
                </a:solidFill>
              </a:rPr>
              <a:t> Rosca </a:t>
            </a:r>
            <a:r>
              <a:rPr lang="pt-BR" sz="1400" dirty="0">
                <a:solidFill>
                  <a:schemeClr val="tx1"/>
                </a:solidFill>
              </a:rPr>
              <a:t>interna adicionada à torneira </a:t>
            </a:r>
            <a:r>
              <a:rPr lang="pt-BR" sz="1400" dirty="0" smtClean="0">
                <a:solidFill>
                  <a:schemeClr val="tx1"/>
                </a:solidFill>
              </a:rPr>
              <a:t>que libera </a:t>
            </a:r>
            <a:r>
              <a:rPr lang="pt-BR" sz="1400" dirty="0">
                <a:solidFill>
                  <a:schemeClr val="tx1"/>
                </a:solidFill>
              </a:rPr>
              <a:t>água e ar ao mesmo tempo e torna </a:t>
            </a:r>
            <a:r>
              <a:rPr lang="pt-BR" sz="1400" dirty="0" smtClean="0">
                <a:solidFill>
                  <a:schemeClr val="tx1"/>
                </a:solidFill>
              </a:rPr>
              <a:t>a vazão </a:t>
            </a:r>
            <a:r>
              <a:rPr lang="pt-BR" sz="1400" dirty="0">
                <a:solidFill>
                  <a:schemeClr val="tx1"/>
                </a:solidFill>
              </a:rPr>
              <a:t>constante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* Deve-se observar se a torneira a ser adquirida já vem com arejador instalado. 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4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04764" y="254253"/>
            <a:ext cx="62195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INSTALAÇÕES HIDROSSANITÁRIAS</a:t>
            </a:r>
            <a:endParaRPr lang="pt-BR" dirty="0" smtClean="0"/>
          </a:p>
          <a:p>
            <a:endParaRPr lang="pt-BR" dirty="0" smtClean="0">
              <a:solidFill>
                <a:schemeClr val="tx2"/>
              </a:solidFill>
            </a:endParaRPr>
          </a:p>
          <a:p>
            <a:pPr lvl="0"/>
            <a:endParaRPr lang="pt-BR" sz="1400" dirty="0" smtClean="0">
              <a:solidFill>
                <a:srgbClr val="1C4372"/>
              </a:solidFill>
            </a:endParaRPr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r>
              <a:rPr lang="pt-BR" sz="1400" b="1" dirty="0" smtClean="0"/>
              <a:t>Válvula de descarga convencional: </a:t>
            </a:r>
            <a:r>
              <a:rPr lang="pt-BR" sz="1400" dirty="0" smtClean="0"/>
              <a:t>Substituir por válvula de descarga </a:t>
            </a:r>
          </a:p>
          <a:p>
            <a:pPr algn="just"/>
            <a:r>
              <a:rPr lang="pt-BR" sz="1400" dirty="0" smtClean="0"/>
              <a:t>antivandalismo com consumo de 6 litros. </a:t>
            </a:r>
            <a:r>
              <a:rPr lang="pt-BR" sz="1400" dirty="0">
                <a:solidFill>
                  <a:srgbClr val="04106C"/>
                </a:solidFill>
              </a:rPr>
              <a:t>Redução de até </a:t>
            </a:r>
            <a:r>
              <a:rPr lang="pt-BR" sz="1400" dirty="0" smtClean="0">
                <a:solidFill>
                  <a:srgbClr val="04106C"/>
                </a:solidFill>
              </a:rPr>
              <a:t>50 % no </a:t>
            </a:r>
            <a:r>
              <a:rPr lang="pt-BR" sz="1400" dirty="0">
                <a:solidFill>
                  <a:srgbClr val="04106C"/>
                </a:solidFill>
              </a:rPr>
              <a:t>consumo.</a:t>
            </a:r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r>
              <a:rPr lang="pt-BR" sz="1400" b="1" dirty="0" smtClean="0"/>
              <a:t>Bacia sanitária com caixa acoplada ou caixa alta de PVC*: </a:t>
            </a:r>
            <a:r>
              <a:rPr lang="pt-BR" sz="1400" dirty="0"/>
              <a:t>Substituir</a:t>
            </a:r>
            <a:r>
              <a:rPr lang="pt-BR" sz="1400" dirty="0" smtClean="0"/>
              <a:t> a bacia</a:t>
            </a:r>
          </a:p>
          <a:p>
            <a:pPr algn="just"/>
            <a:r>
              <a:rPr lang="pt-BR" sz="1400" dirty="0" smtClean="0"/>
              <a:t>antiga por </a:t>
            </a:r>
            <a:r>
              <a:rPr lang="pt-BR" sz="1400" dirty="0"/>
              <a:t>bacia </a:t>
            </a:r>
            <a:r>
              <a:rPr lang="pt-BR" sz="1400" dirty="0" smtClean="0"/>
              <a:t>sanitária </a:t>
            </a:r>
            <a:r>
              <a:rPr lang="pt-BR" sz="1400" dirty="0"/>
              <a:t>com caixa acoplada com Volume </a:t>
            </a:r>
            <a:r>
              <a:rPr lang="pt-BR" sz="1400" dirty="0" smtClean="0"/>
              <a:t>de descarga Reduzido </a:t>
            </a:r>
          </a:p>
          <a:p>
            <a:pPr algn="just">
              <a:tabLst>
                <a:tab pos="6007100" algn="l"/>
              </a:tabLst>
            </a:pPr>
            <a:r>
              <a:rPr lang="pt-BR" sz="1400" dirty="0" smtClean="0"/>
              <a:t>(</a:t>
            </a:r>
            <a:r>
              <a:rPr lang="pt-BR" sz="1400" dirty="0"/>
              <a:t>VDR) e </a:t>
            </a:r>
            <a:r>
              <a:rPr lang="pt-BR" sz="1400" dirty="0" smtClean="0"/>
              <a:t>acionamento </a:t>
            </a:r>
            <a:r>
              <a:rPr lang="pt-BR" sz="1400" dirty="0"/>
              <a:t>duplo (3 e 6 litros/descarga</a:t>
            </a:r>
            <a:r>
              <a:rPr lang="pt-BR" sz="1400" dirty="0" smtClean="0"/>
              <a:t>). </a:t>
            </a:r>
            <a:r>
              <a:rPr lang="pt-BR" sz="1400" dirty="0" smtClean="0">
                <a:solidFill>
                  <a:srgbClr val="04106C"/>
                </a:solidFill>
              </a:rPr>
              <a:t>Redução </a:t>
            </a:r>
            <a:r>
              <a:rPr lang="pt-BR" sz="1400" dirty="0">
                <a:solidFill>
                  <a:srgbClr val="04106C"/>
                </a:solidFill>
              </a:rPr>
              <a:t>de até 50 % no consumo.</a:t>
            </a:r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b="1" dirty="0" smtClean="0"/>
          </a:p>
          <a:p>
            <a:pPr algn="just"/>
            <a:r>
              <a:rPr lang="pt-BR" sz="1400" b="1" dirty="0" smtClean="0"/>
              <a:t>Registro de mictório: </a:t>
            </a:r>
            <a:r>
              <a:rPr lang="pt-BR" sz="1400" dirty="0" smtClean="0"/>
              <a:t>Substituir registro existente,  por válvula de fechamento </a:t>
            </a:r>
          </a:p>
          <a:p>
            <a:pPr algn="just"/>
            <a:r>
              <a:rPr lang="pt-BR" sz="1400" dirty="0" smtClean="0"/>
              <a:t>automático. </a:t>
            </a:r>
            <a:r>
              <a:rPr lang="pt-BR" sz="1400" dirty="0" smtClean="0">
                <a:solidFill>
                  <a:srgbClr val="04106C"/>
                </a:solidFill>
              </a:rPr>
              <a:t>Redução </a:t>
            </a:r>
            <a:r>
              <a:rPr lang="pt-BR" sz="1400" dirty="0">
                <a:solidFill>
                  <a:srgbClr val="04106C"/>
                </a:solidFill>
              </a:rPr>
              <a:t>de até 50 % no consumo</a:t>
            </a:r>
            <a:r>
              <a:rPr lang="pt-BR" sz="1400" dirty="0" smtClean="0">
                <a:solidFill>
                  <a:srgbClr val="04106C"/>
                </a:solidFill>
              </a:rPr>
              <a:t>.</a:t>
            </a:r>
          </a:p>
          <a:p>
            <a:pPr algn="just"/>
            <a:endParaRPr lang="pt-BR" sz="1400" dirty="0">
              <a:solidFill>
                <a:srgbClr val="04106C"/>
              </a:solidFill>
            </a:endParaRPr>
          </a:p>
          <a:p>
            <a:pPr algn="just"/>
            <a:endParaRPr lang="pt-BR" sz="1400" dirty="0">
              <a:solidFill>
                <a:srgbClr val="04106C"/>
              </a:solidFill>
            </a:endParaRPr>
          </a:p>
          <a:p>
            <a:pPr algn="just"/>
            <a:r>
              <a:rPr lang="pt-BR" sz="1400" b="1" dirty="0" smtClean="0"/>
              <a:t>Mictório**: </a:t>
            </a:r>
            <a:r>
              <a:rPr lang="pt-BR" sz="1400" dirty="0" smtClean="0"/>
              <a:t>Mictório com sifão integrado e entrada de água embutida e válvula de fechamento automático. </a:t>
            </a:r>
            <a:r>
              <a:rPr lang="pt-BR" sz="1400" dirty="0">
                <a:solidFill>
                  <a:srgbClr val="04106C"/>
                </a:solidFill>
              </a:rPr>
              <a:t>Redução de até 50 % no consumo.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</p:txBody>
      </p:sp>
      <p:sp>
        <p:nvSpPr>
          <p:cNvPr id="5" name="Seta para a direita 4"/>
          <p:cNvSpPr/>
          <p:nvPr/>
        </p:nvSpPr>
        <p:spPr>
          <a:xfrm>
            <a:off x="539552" y="1628800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524551" y="1094414"/>
            <a:ext cx="2895321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SISTEMA DE DESCARGA</a:t>
            </a:r>
            <a:endParaRPr lang="pt-BR" sz="1400" b="1" dirty="0"/>
          </a:p>
        </p:txBody>
      </p:sp>
      <p:sp>
        <p:nvSpPr>
          <p:cNvPr id="8" name="Seta para a direita 7"/>
          <p:cNvSpPr/>
          <p:nvPr/>
        </p:nvSpPr>
        <p:spPr>
          <a:xfrm>
            <a:off x="539552" y="2492896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http://www.torneiraeletronica.com.br/ecommerce_site/arquivos3260/arquivos/129531056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62" y="1340768"/>
            <a:ext cx="797724" cy="61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coletivoverde.com.br/wp-content/uploads/2011/04/caixaacopl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206084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 para a direita 13"/>
          <p:cNvSpPr/>
          <p:nvPr/>
        </p:nvSpPr>
        <p:spPr>
          <a:xfrm>
            <a:off x="611560" y="3717032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http://telhanorte.vteximg.com.br/arquivos/ids/218721-1000-1000/81949.jpg?v=6351580307787700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36" y="3429000"/>
            <a:ext cx="93178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de cantos arredondados 9"/>
          <p:cNvSpPr/>
          <p:nvPr/>
        </p:nvSpPr>
        <p:spPr>
          <a:xfrm>
            <a:off x="899592" y="5733256"/>
            <a:ext cx="7164796" cy="936104"/>
          </a:xfrm>
          <a:prstGeom prst="roundRect">
            <a:avLst/>
          </a:prstGeom>
          <a:gradFill flip="none" rotWithShape="1">
            <a:gsLst>
              <a:gs pos="0">
                <a:srgbClr val="04106C">
                  <a:tint val="66000"/>
                  <a:satMod val="160000"/>
                </a:srgbClr>
              </a:gs>
              <a:gs pos="50000">
                <a:srgbClr val="04106C">
                  <a:tint val="44500"/>
                  <a:satMod val="160000"/>
                </a:srgbClr>
              </a:gs>
              <a:gs pos="100000">
                <a:srgbClr val="04106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*</a:t>
            </a:r>
            <a:r>
              <a:rPr lang="pt-BR" sz="1400" dirty="0" smtClean="0">
                <a:solidFill>
                  <a:schemeClr val="tx1"/>
                </a:solidFill>
              </a:rPr>
              <a:t> Descarga de caixa acoplada só deve ser usada em ambientes administrativos.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** A substituição do mictório só deve ser feita se o mesmo estiver danificado. 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611560" y="4581128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cdn.deca.com.br/wp-content/uploads/produtos/M.714-281-230.jpg?v=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10" y="4384713"/>
            <a:ext cx="118766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1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04764" y="254253"/>
            <a:ext cx="65344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INSTALAÇÕES HIDROSSANITÁRIAS</a:t>
            </a:r>
            <a:endParaRPr lang="pt-BR" dirty="0" smtClean="0"/>
          </a:p>
          <a:p>
            <a:endParaRPr lang="pt-BR" dirty="0" smtClean="0">
              <a:solidFill>
                <a:schemeClr val="tx2"/>
              </a:solidFill>
            </a:endParaRPr>
          </a:p>
          <a:p>
            <a:pPr lvl="0"/>
            <a:endParaRPr lang="pt-BR" sz="1400" dirty="0" smtClean="0">
              <a:solidFill>
                <a:srgbClr val="1C4372"/>
              </a:solidFill>
            </a:endParaRPr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r>
              <a:rPr lang="pt-BR" sz="1400" b="1" dirty="0" smtClean="0"/>
              <a:t>Chuveiro convencional: </a:t>
            </a:r>
            <a:r>
              <a:rPr lang="pt-BR" sz="1400" dirty="0" smtClean="0"/>
              <a:t>Adição de </a:t>
            </a:r>
            <a:r>
              <a:rPr lang="pt-BR" sz="1400" dirty="0"/>
              <a:t>Registro Regulador de Vazão </a:t>
            </a:r>
            <a:endParaRPr lang="pt-BR" sz="1400" dirty="0" smtClean="0"/>
          </a:p>
          <a:p>
            <a:pPr algn="just"/>
            <a:r>
              <a:rPr lang="pt-BR" sz="1400" dirty="0" smtClean="0"/>
              <a:t>(</a:t>
            </a:r>
            <a:r>
              <a:rPr lang="pt-BR" sz="1400" dirty="0"/>
              <a:t>RRV) entre a haste do chuveiro e a parede</a:t>
            </a:r>
            <a:r>
              <a:rPr lang="pt-BR" sz="1400" dirty="0" smtClean="0"/>
              <a:t>. </a:t>
            </a:r>
            <a:r>
              <a:rPr lang="pt-BR" sz="1400" dirty="0">
                <a:solidFill>
                  <a:srgbClr val="04106C"/>
                </a:solidFill>
              </a:rPr>
              <a:t>Redução de até </a:t>
            </a:r>
            <a:r>
              <a:rPr lang="pt-BR" sz="1400" dirty="0" smtClean="0">
                <a:solidFill>
                  <a:srgbClr val="04106C"/>
                </a:solidFill>
              </a:rPr>
              <a:t>55 %</a:t>
            </a:r>
          </a:p>
          <a:p>
            <a:pPr algn="just"/>
            <a:r>
              <a:rPr lang="pt-BR" sz="1400" dirty="0" smtClean="0">
                <a:solidFill>
                  <a:srgbClr val="04106C"/>
                </a:solidFill>
              </a:rPr>
              <a:t> no </a:t>
            </a:r>
            <a:r>
              <a:rPr lang="pt-BR" sz="1400" dirty="0">
                <a:solidFill>
                  <a:srgbClr val="04106C"/>
                </a:solidFill>
              </a:rPr>
              <a:t>consumo</a:t>
            </a:r>
            <a:r>
              <a:rPr lang="pt-BR" sz="1400" dirty="0" smtClean="0">
                <a:solidFill>
                  <a:srgbClr val="04106C"/>
                </a:solidFill>
              </a:rPr>
              <a:t>.</a:t>
            </a:r>
          </a:p>
          <a:p>
            <a:pPr algn="just"/>
            <a:endParaRPr lang="pt-BR" sz="1400" dirty="0">
              <a:solidFill>
                <a:srgbClr val="04106C"/>
              </a:solidFill>
            </a:endParaRPr>
          </a:p>
          <a:p>
            <a:pPr algn="just"/>
            <a:endParaRPr lang="pt-BR" sz="1400" dirty="0" smtClean="0">
              <a:solidFill>
                <a:srgbClr val="04106C"/>
              </a:solidFill>
            </a:endParaRPr>
          </a:p>
          <a:p>
            <a:pPr algn="just"/>
            <a:endParaRPr lang="pt-BR" sz="1400" dirty="0">
              <a:solidFill>
                <a:srgbClr val="04106C"/>
              </a:solidFill>
            </a:endParaRPr>
          </a:p>
          <a:p>
            <a:pPr algn="just"/>
            <a:endParaRPr lang="pt-BR" sz="1400" dirty="0" smtClean="0">
              <a:solidFill>
                <a:srgbClr val="04106C"/>
              </a:solidFill>
            </a:endParaRPr>
          </a:p>
          <a:p>
            <a:pPr algn="just"/>
            <a:endParaRPr lang="pt-BR" sz="1400" b="1" dirty="0" smtClean="0"/>
          </a:p>
          <a:p>
            <a:pPr algn="just"/>
            <a:r>
              <a:rPr lang="pt-BR" sz="1400" b="1" dirty="0" smtClean="0"/>
              <a:t>Torneiras plásticas convencionais: </a:t>
            </a:r>
            <a:r>
              <a:rPr lang="pt-BR" sz="1400" dirty="0"/>
              <a:t>Utilização de torneira </a:t>
            </a:r>
            <a:endParaRPr lang="pt-BR" sz="1400" dirty="0" smtClean="0"/>
          </a:p>
          <a:p>
            <a:pPr algn="just"/>
            <a:r>
              <a:rPr lang="pt-BR" sz="1400" dirty="0" smtClean="0"/>
              <a:t>de </a:t>
            </a:r>
            <a:r>
              <a:rPr lang="pt-BR" sz="1400" dirty="0"/>
              <a:t>acionamento restrito em locais com incidência </a:t>
            </a:r>
            <a:r>
              <a:rPr lang="pt-BR" sz="1400" dirty="0" smtClean="0"/>
              <a:t>de vandalismo </a:t>
            </a:r>
          </a:p>
          <a:p>
            <a:pPr algn="just"/>
            <a:r>
              <a:rPr lang="pt-BR" sz="1400" dirty="0" smtClean="0"/>
              <a:t>ou </a:t>
            </a:r>
            <a:r>
              <a:rPr lang="pt-BR" sz="1400" dirty="0"/>
              <a:t>furto de água.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539552" y="1628800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524551" y="1094414"/>
            <a:ext cx="2895321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DUCHA / CHUVEIRO</a:t>
            </a:r>
            <a:endParaRPr lang="pt-BR" sz="1400" b="1" dirty="0"/>
          </a:p>
        </p:txBody>
      </p:sp>
      <p:pic>
        <p:nvPicPr>
          <p:cNvPr id="3074" name="Picture 2" descr="Registro Regulador de Vazão para Chuveiro 1/2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68760"/>
            <a:ext cx="1356742" cy="13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524550" y="2750598"/>
            <a:ext cx="4191466" cy="390370"/>
          </a:xfrm>
          <a:prstGeom prst="roundRect">
            <a:avLst/>
          </a:prstGeom>
          <a:solidFill>
            <a:srgbClr val="0410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TORNEIRA DE JARDIM OU DE USO GERAL</a:t>
            </a:r>
            <a:endParaRPr lang="pt-BR" sz="1400" b="1" dirty="0"/>
          </a:p>
        </p:txBody>
      </p:sp>
      <p:sp>
        <p:nvSpPr>
          <p:cNvPr id="13" name="Seta para a direita 12"/>
          <p:cNvSpPr/>
          <p:nvPr/>
        </p:nvSpPr>
        <p:spPr>
          <a:xfrm>
            <a:off x="539552" y="3356992"/>
            <a:ext cx="720080" cy="412439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www.centrocomercialtiradentes.net.br/imagens/centrocomercialtiradentes.net.br/produtos/hidraulica/362_2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38" y="3386182"/>
            <a:ext cx="1895474" cy="11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de cantos arredondados 15"/>
          <p:cNvSpPr/>
          <p:nvPr/>
        </p:nvSpPr>
        <p:spPr>
          <a:xfrm>
            <a:off x="899592" y="5517232"/>
            <a:ext cx="7164796" cy="1008112"/>
          </a:xfrm>
          <a:prstGeom prst="roundRect">
            <a:avLst/>
          </a:prstGeom>
          <a:gradFill flip="none" rotWithShape="1">
            <a:gsLst>
              <a:gs pos="0">
                <a:srgbClr val="04106C">
                  <a:tint val="66000"/>
                  <a:satMod val="160000"/>
                </a:srgbClr>
              </a:gs>
              <a:gs pos="50000">
                <a:srgbClr val="04106C">
                  <a:tint val="44500"/>
                  <a:satMod val="160000"/>
                </a:srgbClr>
              </a:gs>
              <a:gs pos="100000">
                <a:srgbClr val="04106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b="1" dirty="0">
                <a:solidFill>
                  <a:schemeClr val="tx1"/>
                </a:solidFill>
              </a:rPr>
              <a:t>Registro Regulador de Vazão: </a:t>
            </a:r>
            <a:r>
              <a:rPr lang="pt-BR" sz="1400" b="1" dirty="0" smtClean="0">
                <a:solidFill>
                  <a:schemeClr val="tx1"/>
                </a:solidFill>
              </a:rPr>
              <a:t>P</a:t>
            </a:r>
            <a:r>
              <a:rPr lang="pt-BR" sz="1400" dirty="0" smtClean="0">
                <a:solidFill>
                  <a:schemeClr val="tx1"/>
                </a:solidFill>
              </a:rPr>
              <a:t>ossibilita </a:t>
            </a:r>
            <a:r>
              <a:rPr lang="pt-BR" sz="1400" dirty="0">
                <a:solidFill>
                  <a:schemeClr val="tx1"/>
                </a:solidFill>
              </a:rPr>
              <a:t>a regulagem da vazão ideal de acordo com a pressão no local, proporcionando economia de água sem perder o conforto durante o banho.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A876-2A5B-4ECB-8105-FEF8DAD342C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1648</Words>
  <Application>Microsoft Office PowerPoint</Application>
  <PresentationFormat>Apresentação na tela (4:3)</PresentationFormat>
  <Paragraphs>277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SEDU - Secretaria da Educação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Administrador</cp:lastModifiedBy>
  <cp:revision>72</cp:revision>
  <cp:lastPrinted>2015-06-19T12:51:45Z</cp:lastPrinted>
  <dcterms:created xsi:type="dcterms:W3CDTF">2015-05-25T17:24:38Z</dcterms:created>
  <dcterms:modified xsi:type="dcterms:W3CDTF">2015-07-27T15:44:53Z</dcterms:modified>
</cp:coreProperties>
</file>