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2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8DAB"/>
    <a:srgbClr val="3F96B0"/>
    <a:srgbClr val="006A88"/>
    <a:srgbClr val="C86673"/>
    <a:srgbClr val="0080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1829E-C3B9-4F73-A145-DC5665579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F2F4A-0027-4748-8876-48B618263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D80F4E-3A1B-43D2-8957-98FC30A3C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5C0BB9-D09E-428B-A57F-8BF48A0BF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E10E39-8BF3-49FB-AD9A-A7590BE1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57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3A397-ADA3-4C61-B515-39158ADD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DAE2DA5-363D-458E-AF5C-49648D53B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EB1035-94B8-4AD1-B38A-2EF6B55CA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63249A-E204-4951-B320-CA3055CC4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5993C3-041B-4A03-95FC-036C764D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51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D808D6-EED3-48B4-BB2B-3C7AF7F5F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95B5082-CA83-437E-90B4-B055150C4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D8877D-8CD0-4A0B-9B7E-EC68624C9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0210AC-ACAF-4324-8D6E-07D3EC07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A9C9EB-A000-4E20-ADA5-5F0C5E44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32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5F972-161A-4745-9874-53B65A87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1DC175-0AE5-40ED-AE73-85AF9E0F9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A37F6-392C-4282-AE41-2DA8B2DA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F85D3-0128-4CF4-944A-3045D68C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34A9A2-93D2-46E4-AE2A-FD08651CC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69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F659E-8F41-4FA0-95EE-BD8819412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7FF411-738B-4B47-9042-DCF614DE1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62A35A-9C33-4362-B5B2-C376B32C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32C717-6E35-4BC4-AB2F-5BF16FE69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98D539-220B-45CB-9A17-9E9B68AB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58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20DC6-1116-4320-8453-56057F352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F82B14-E5DF-42B2-B173-966B08CC9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D4FB1E-E6ED-466F-B31E-3E42DE161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A76132-64EC-4F41-AC55-5444939DE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160799-6BB7-41C5-A701-7EFDDB48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4FC2CE-D6F0-45A7-9F52-7E1AA24D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21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BB747-6CA3-4E35-A567-9944A8BC9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3334D9-35DA-4AC3-ABB2-900F52BEF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C6C207C-F6D0-4F74-95A0-355CE168F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2F2EAF-C23B-47DF-9A84-59EEDC4FE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C96891B-D3BE-40EA-8962-B40A59B03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C8C46FE-36AC-4E74-91F8-DFD8F119A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327504B-9492-4395-A625-A6DAC4B04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49892E8-F541-4C09-AA8F-F0EC1266E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52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B95D21-AB77-47EF-A619-AD418C14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B89151F-566B-4687-8AE5-6A7A045E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E0EA24E-F1D3-45DE-B310-FA094E0ED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87D63C8-43D3-4CF9-96AC-C3589665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86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981FDB3-CAE7-4207-A83C-99DDCF9AF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4AAEF73-CF02-466F-BCBC-F0FC26CE2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BCFA0D4-6C51-45D6-B0F7-BD682B5B7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26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BDBC7B-4F93-4275-BC80-FA6EA87C7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AC8AE3-17FF-425D-947E-09E5DFD4B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96BE3E3-0025-478A-BA62-82CFF5353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005DF9-D975-41CD-A5D1-FCC93B78C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F394DF-0FEC-48BA-8AB3-7AE7A2A4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23CAA2-E5BE-446B-BF30-3822DA34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69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A552B-6964-43B5-87D9-498D34020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6A292D7-D22C-403E-A4DB-A547503027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E87A7E-81E6-437B-A554-F264C33F8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40F4980-E8DA-43C1-A2A0-AED4D82A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33FA9A-FCF5-4F29-A766-09A57D87D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27453C-4194-4824-9D72-3D8F9329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00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B521ECC-7782-42DB-A4DC-A4B412607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9467F9-0CF7-480D-886E-B28FB700F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718FCD-8A1C-4C3F-AE0F-2C95DCE8C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E60788-588D-445B-94ED-A3B157398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21E8D5-9D9A-4A40-AE65-959087852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35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2503438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30" name="Imagem 29">
            <a:extLst>
              <a:ext uri="{FF2B5EF4-FFF2-40B4-BE49-F238E27FC236}">
                <a16:creationId xmlns:a16="http://schemas.microsoft.com/office/drawing/2014/main" id="{E7C2122E-6BBD-43E8-B3A0-7DD639F7310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548" y="-164629"/>
            <a:ext cx="6136184" cy="2897061"/>
          </a:xfrm>
          <a:prstGeom prst="rect">
            <a:avLst/>
          </a:prstGeom>
        </p:spPr>
      </p:pic>
      <p:sp>
        <p:nvSpPr>
          <p:cNvPr id="63" name="CaixaDeTexto 62">
            <a:extLst>
              <a:ext uri="{FF2B5EF4-FFF2-40B4-BE49-F238E27FC236}">
                <a16:creationId xmlns:a16="http://schemas.microsoft.com/office/drawing/2014/main" id="{794F387E-C8D5-46D6-AE4B-CFEB105746BF}"/>
              </a:ext>
            </a:extLst>
          </p:cNvPr>
          <p:cNvSpPr txBox="1"/>
          <p:nvPr/>
        </p:nvSpPr>
        <p:spPr>
          <a:xfrm>
            <a:off x="2717074" y="4206285"/>
            <a:ext cx="93889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Ensino Fundamental – Anos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Iniciais – Língua Portuguesa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4º ano </a:t>
            </a:r>
            <a:endParaRPr lang="pt-B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800" smtClean="0">
                <a:latin typeface="Arial" panose="020B0604020202020204" pitchFamily="34" charset="0"/>
                <a:cs typeface="Arial" panose="020B0604020202020204" pitchFamily="34" charset="0"/>
              </a:rPr>
              <a:t>2º dia</a:t>
            </a:r>
            <a:endParaRPr lang="pt-BR" sz="2800" dirty="0"/>
          </a:p>
        </p:txBody>
      </p:sp>
      <p:grpSp>
        <p:nvGrpSpPr>
          <p:cNvPr id="65" name="Agrupar 64">
            <a:extLst>
              <a:ext uri="{FF2B5EF4-FFF2-40B4-BE49-F238E27FC236}">
                <a16:creationId xmlns:a16="http://schemas.microsoft.com/office/drawing/2014/main" id="{4E6AC043-C475-4749-B454-2EFBC0B9BC82}"/>
              </a:ext>
            </a:extLst>
          </p:cNvPr>
          <p:cNvGrpSpPr/>
          <p:nvPr/>
        </p:nvGrpSpPr>
        <p:grpSpPr>
          <a:xfrm rot="10800000">
            <a:off x="0" y="5574098"/>
            <a:ext cx="12191999" cy="1323441"/>
            <a:chOff x="0" y="-1"/>
            <a:chExt cx="12191999" cy="1763485"/>
          </a:xfrm>
        </p:grpSpPr>
        <p:sp>
          <p:nvSpPr>
            <p:cNvPr id="66" name="Meio-quadro 65">
              <a:extLst>
                <a:ext uri="{FF2B5EF4-FFF2-40B4-BE49-F238E27FC236}">
                  <a16:creationId xmlns:a16="http://schemas.microsoft.com/office/drawing/2014/main" id="{18A69872-158E-4D0D-A0F7-CE9FDC8F2280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67" name="Agrupar 66">
              <a:extLst>
                <a:ext uri="{FF2B5EF4-FFF2-40B4-BE49-F238E27FC236}">
                  <a16:creationId xmlns:a16="http://schemas.microsoft.com/office/drawing/2014/main" id="{72DB2427-7E90-446E-BBFB-7A7528F75716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75" name="Paralelogramo 74">
                <a:extLst>
                  <a:ext uri="{FF2B5EF4-FFF2-40B4-BE49-F238E27FC236}">
                    <a16:creationId xmlns:a16="http://schemas.microsoft.com/office/drawing/2014/main" id="{7AD14D02-14ED-405E-ADC0-C0CA135B94F2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76" name="Retângulo 75">
                <a:extLst>
                  <a:ext uri="{FF2B5EF4-FFF2-40B4-BE49-F238E27FC236}">
                    <a16:creationId xmlns:a16="http://schemas.microsoft.com/office/drawing/2014/main" id="{ADE10307-7F75-4D07-B3AF-C0E54E2397F8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68" name="Agrupar 67">
              <a:extLst>
                <a:ext uri="{FF2B5EF4-FFF2-40B4-BE49-F238E27FC236}">
                  <a16:creationId xmlns:a16="http://schemas.microsoft.com/office/drawing/2014/main" id="{64A8AC17-50CD-4F3B-BF4F-930F5331894F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73" name="Paralelogramo 72">
                <a:extLst>
                  <a:ext uri="{FF2B5EF4-FFF2-40B4-BE49-F238E27FC236}">
                    <a16:creationId xmlns:a16="http://schemas.microsoft.com/office/drawing/2014/main" id="{433C805B-77EE-4885-8FD6-0309B725E153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74" name="Retângulo 73">
                <a:extLst>
                  <a:ext uri="{FF2B5EF4-FFF2-40B4-BE49-F238E27FC236}">
                    <a16:creationId xmlns:a16="http://schemas.microsoft.com/office/drawing/2014/main" id="{B93B7627-4F2E-4D77-BF9E-7F87CD81F1BF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69" name="Seta: Pentágono 68">
              <a:extLst>
                <a:ext uri="{FF2B5EF4-FFF2-40B4-BE49-F238E27FC236}">
                  <a16:creationId xmlns:a16="http://schemas.microsoft.com/office/drawing/2014/main" id="{D40D5996-7834-4D76-8378-18B12C6337A0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0" name="Triângulo isósceles 69">
              <a:extLst>
                <a:ext uri="{FF2B5EF4-FFF2-40B4-BE49-F238E27FC236}">
                  <a16:creationId xmlns:a16="http://schemas.microsoft.com/office/drawing/2014/main" id="{B21FA0DC-F46C-455E-9191-96FB8F5C94CD}"/>
                </a:ext>
              </a:extLst>
            </p:cNvPr>
            <p:cNvSpPr/>
            <p:nvPr/>
          </p:nvSpPr>
          <p:spPr>
            <a:xfrm>
              <a:off x="6901544" y="729596"/>
              <a:ext cx="1334281" cy="1033888"/>
            </a:xfrm>
            <a:prstGeom prst="triangle">
              <a:avLst>
                <a:gd name="adj" fmla="val 52400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0ED4BB90-4F61-4D11-AE3F-DEF27A534927}"/>
              </a:ext>
            </a:extLst>
          </p:cNvPr>
          <p:cNvSpPr txBox="1"/>
          <p:nvPr/>
        </p:nvSpPr>
        <p:spPr>
          <a:xfrm>
            <a:off x="208648" y="2946082"/>
            <a:ext cx="117747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ATIVIDADES DE APOIO À APRENDIZAGEM</a:t>
            </a:r>
          </a:p>
          <a:p>
            <a:pPr algn="r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07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Retângulo 28">
            <a:extLst>
              <a:ext uri="{FF2B5EF4-FFF2-40B4-BE49-F238E27FC236}">
                <a16:creationId xmlns:a16="http://schemas.microsoft.com/office/drawing/2014/main" id="{EC68E5A8-5A52-47E5-945F-9BE41052FD37}"/>
              </a:ext>
            </a:extLst>
          </p:cNvPr>
          <p:cNvSpPr/>
          <p:nvPr/>
        </p:nvSpPr>
        <p:spPr>
          <a:xfrm>
            <a:off x="518575" y="3767149"/>
            <a:ext cx="11068179" cy="2839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7E25D384-3D96-4C62-ADD8-0C4DFB3E5C7F}"/>
              </a:ext>
            </a:extLst>
          </p:cNvPr>
          <p:cNvSpPr/>
          <p:nvPr/>
        </p:nvSpPr>
        <p:spPr>
          <a:xfrm>
            <a:off x="518575" y="1417530"/>
            <a:ext cx="10869245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1911985" algn="l"/>
              </a:tabLs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Agora é a sua vez de escrever. A partir de um fato de intolerância vivenciado no seu cotidiano,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elabore, no seu caderno,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notícia a ser postada nas redes sociais. </a:t>
            </a:r>
            <a:r>
              <a:rPr lang="pt-BR" sz="24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Não </a:t>
            </a:r>
            <a:r>
              <a:rPr lang="pt-BR" sz="240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esqueça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colocar a chamada da sua notícia e o título auxiliar, bem como uma imagem que chame a atenção do leitor para o seu texto.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577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17" name="Imagem 16">
            <a:extLst>
              <a:ext uri="{FF2B5EF4-FFF2-40B4-BE49-F238E27FC236}">
                <a16:creationId xmlns:a16="http://schemas.microsoft.com/office/drawing/2014/main" id="{82AA58F6-B512-45A9-9296-C86048076F48}"/>
              </a:ext>
            </a:extLst>
          </p:cNvPr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013"/>
          <a:stretch/>
        </p:blipFill>
        <p:spPr bwMode="auto">
          <a:xfrm>
            <a:off x="680357" y="2039456"/>
            <a:ext cx="2454729" cy="43529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500B1A6E-3F67-41A1-8D37-E9BB7630EDEE}"/>
              </a:ext>
            </a:extLst>
          </p:cNvPr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034" y="1877037"/>
            <a:ext cx="3361509" cy="4811146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8AF28BE5-83E9-4272-846B-9D4FB00E09CC}"/>
              </a:ext>
            </a:extLst>
          </p:cNvPr>
          <p:cNvSpPr/>
          <p:nvPr/>
        </p:nvSpPr>
        <p:spPr>
          <a:xfrm>
            <a:off x="6901543" y="2024825"/>
            <a:ext cx="5089102" cy="1983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911985" algn="l"/>
              </a:tabLst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redes sociais como o Facebook, as pessoas costumam se comunicar por meio de postagens, utilizando textos verbais, visuais ou verbais e visuais. Tais postagens podem ser comentadas pelas pessoas, estabelecendo uma interação em tempo real ou não. 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78A5246-2746-4609-AA45-9FEF330CA3C4}"/>
              </a:ext>
            </a:extLst>
          </p:cNvPr>
          <p:cNvSpPr/>
          <p:nvPr/>
        </p:nvSpPr>
        <p:spPr>
          <a:xfrm>
            <a:off x="6901543" y="4573092"/>
            <a:ext cx="4989240" cy="1339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1911985" algn="l"/>
              </a:tabLs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Leia a postagem ao lado e discuta a temática com seus familiares (pais, primos, tios).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09D06AF9-4BB4-4458-A9A7-5E179FAD3DF7}"/>
              </a:ext>
            </a:extLst>
          </p:cNvPr>
          <p:cNvSpPr/>
          <p:nvPr/>
        </p:nvSpPr>
        <p:spPr>
          <a:xfrm>
            <a:off x="713162" y="1227059"/>
            <a:ext cx="10760797" cy="489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1911985" algn="l"/>
              </a:tabLs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Analisando o Texto.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50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4" name="Retângulo 3">
            <a:extLst>
              <a:ext uri="{FF2B5EF4-FFF2-40B4-BE49-F238E27FC236}">
                <a16:creationId xmlns:a16="http://schemas.microsoft.com/office/drawing/2014/main" id="{978A5246-2746-4609-AA45-9FEF330CA3C4}"/>
              </a:ext>
            </a:extLst>
          </p:cNvPr>
          <p:cNvSpPr/>
          <p:nvPr/>
        </p:nvSpPr>
        <p:spPr>
          <a:xfrm>
            <a:off x="438743" y="1606641"/>
            <a:ext cx="10962391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1911985" algn="l"/>
              </a:tabLs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Agora, escreva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seu caderno um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comentário à população em geral para que se mobilize acerca do post retirado do ambiente virtual.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6EA384CE-82E9-4517-86AA-A15ACDBEFBE7}"/>
              </a:ext>
            </a:extLst>
          </p:cNvPr>
          <p:cNvSpPr/>
          <p:nvPr/>
        </p:nvSpPr>
        <p:spPr>
          <a:xfrm>
            <a:off x="480392" y="2843862"/>
            <a:ext cx="10920742" cy="2499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4377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4" name="Retângulo 3">
            <a:extLst>
              <a:ext uri="{FF2B5EF4-FFF2-40B4-BE49-F238E27FC236}">
                <a16:creationId xmlns:a16="http://schemas.microsoft.com/office/drawing/2014/main" id="{978A5246-2746-4609-AA45-9FEF330CA3C4}"/>
              </a:ext>
            </a:extLst>
          </p:cNvPr>
          <p:cNvSpPr/>
          <p:nvPr/>
        </p:nvSpPr>
        <p:spPr>
          <a:xfrm>
            <a:off x="467614" y="1356479"/>
            <a:ext cx="10962391" cy="489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1911985" algn="l"/>
              </a:tabLs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Leia o texto abaixo.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C8F8DCE-7098-4A23-A86C-936D69C84C46}"/>
              </a:ext>
            </a:extLst>
          </p:cNvPr>
          <p:cNvSpPr/>
          <p:nvPr/>
        </p:nvSpPr>
        <p:spPr>
          <a:xfrm>
            <a:off x="467614" y="2077959"/>
            <a:ext cx="10962391" cy="412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35">
              <a:spcBef>
                <a:spcPts val="200"/>
              </a:spcBef>
              <a:spcAft>
                <a:spcPts val="0"/>
              </a:spcAft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Facebook Messenger disponibiliza novos </a:t>
            </a:r>
            <a:r>
              <a:rPr lang="pt-BR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emojis</a:t>
            </a: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para celebrar a diversidade</a:t>
            </a:r>
            <a:endParaRPr lang="pt-BR" b="1" dirty="0">
              <a:solidFill>
                <a:srgbClr val="243F60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0"/>
              </a:spcBef>
              <a:spcAft>
                <a:spcPts val="0"/>
              </a:spcAft>
            </a:pPr>
            <a:r>
              <a:rPr lang="pt-PT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endParaRPr lang="pt-BR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12420" marR="316230" indent="449580" algn="just">
              <a:lnSpc>
                <a:spcPct val="115000"/>
              </a:lnSpc>
              <a:spcAft>
                <a:spcPts val="0"/>
              </a:spcAft>
            </a:pPr>
            <a:r>
              <a:rPr lang="pt-PT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As meninas ganharam uma sessão especial de emojis. Antes, alguns deles já estavam presentes na versão masculina, e agora é possível encontrar uma policial, corredora, entre outras opções.</a:t>
            </a:r>
            <a:endParaRPr lang="pt-BR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12420" marR="321310" indent="449580" algn="just">
              <a:lnSpc>
                <a:spcPct val="115000"/>
              </a:lnSpc>
              <a:spcAft>
                <a:spcPts val="0"/>
              </a:spcAft>
            </a:pPr>
            <a:r>
              <a:rPr lang="pt-PT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 Facebook Messenger recebeu uma atualização para Android e IOS em que disponibiliza 1.500 novos emojis para o aplicativo. A ideia é celebrar a diversidade ao redor do mundo.</a:t>
            </a:r>
            <a:endParaRPr lang="pt-BR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12420" marR="319405" indent="449580" algn="just">
              <a:lnSpc>
                <a:spcPct val="115000"/>
              </a:lnSpc>
              <a:spcBef>
                <a:spcPts val="5"/>
              </a:spcBef>
              <a:spcAft>
                <a:spcPts val="0"/>
              </a:spcAft>
            </a:pPr>
            <a:r>
              <a:rPr lang="pt-PT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 anúncio foi feito através da página oficial do Messenger no Facebook, em que a empresa comenta que o mensageiro está trazendo novas opções multicoloridas e até algumas sem gênero, e que todas as opções estão disponíveis através de um botão seletor de emojis no próprio app.</a:t>
            </a:r>
            <a:endParaRPr lang="pt-BR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12420" marR="320040" indent="449580" algn="just">
              <a:lnSpc>
                <a:spcPct val="115000"/>
              </a:lnSpc>
              <a:spcAft>
                <a:spcPts val="0"/>
              </a:spcAft>
            </a:pPr>
            <a:r>
              <a:rPr lang="pt-PT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As meninas ganharam uma sessão especial de emojis. Antes, alguns deles já estavam presentes na versão masculina, e agora é possível encontrar uma policial, corredora, entre outras opções.</a:t>
            </a:r>
            <a:endParaRPr lang="pt-BR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1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" name="Retângulo 2">
            <a:extLst>
              <a:ext uri="{FF2B5EF4-FFF2-40B4-BE49-F238E27FC236}">
                <a16:creationId xmlns:a16="http://schemas.microsoft.com/office/drawing/2014/main" id="{1C8F8DCE-7098-4A23-A86C-936D69C84C46}"/>
              </a:ext>
            </a:extLst>
          </p:cNvPr>
          <p:cNvSpPr/>
          <p:nvPr/>
        </p:nvSpPr>
        <p:spPr>
          <a:xfrm>
            <a:off x="467614" y="1356607"/>
            <a:ext cx="6118243" cy="4003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2420" marR="316230" indent="449580" algn="just">
              <a:lnSpc>
                <a:spcPct val="115000"/>
              </a:lnSpc>
              <a:spcAft>
                <a:spcPts val="0"/>
              </a:spcAft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As pessoas ruivas também ganharam destaque nesta atualização. Assim, agora eles marcar presença com vários </a:t>
            </a:r>
            <a:r>
              <a:rPr lang="pt-BR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emojis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ofertados na biblioteca de carinhas.	</a:t>
            </a:r>
          </a:p>
          <a:p>
            <a:pPr marL="312420" marR="316230" indent="449580" algn="just">
              <a:lnSpc>
                <a:spcPct val="115000"/>
              </a:lnSpc>
              <a:spcAft>
                <a:spcPts val="0"/>
              </a:spcAft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Outro recurso interessante implantado é a padronização na aparência dos </a:t>
            </a:r>
            <a:r>
              <a:rPr lang="pt-BR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emojis</a:t>
            </a: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, com isso, não importa a plataforma que esteja sendo usada, Android puro, IOS ou outra, a carinha enviada será sempre a mesma visualizada pelo receptor da mensagem.</a:t>
            </a:r>
          </a:p>
          <a:p>
            <a:pPr marL="312420" marR="316230" indent="449580" algn="just">
              <a:lnSpc>
                <a:spcPct val="115000"/>
              </a:lnSpc>
              <a:spcAft>
                <a:spcPts val="0"/>
              </a:spcAft>
            </a:pPr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12420" marR="316230" indent="449580" algn="r">
              <a:lnSpc>
                <a:spcPct val="115000"/>
              </a:lnSpc>
              <a:spcAft>
                <a:spcPts val="0"/>
              </a:spcAft>
            </a:pPr>
            <a:r>
              <a:rPr lang="pt-BR" sz="12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Fonte: https://www.oficinadanet.com.br/post/16634-facebook-messenger-disponibiliza-novos-emojis-para-celebrar-a-diversidade</a:t>
            </a:r>
          </a:p>
        </p:txBody>
      </p:sp>
      <p:pic>
        <p:nvPicPr>
          <p:cNvPr id="17" name="image45.jpeg">
            <a:extLst>
              <a:ext uri="{FF2B5EF4-FFF2-40B4-BE49-F238E27FC236}">
                <a16:creationId xmlns:a16="http://schemas.microsoft.com/office/drawing/2014/main" id="{E7AF40B5-6643-48BD-981D-1EB28AAA9677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37433" y="1808684"/>
            <a:ext cx="4786630" cy="359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516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4" name="Retângulo 3">
            <a:extLst>
              <a:ext uri="{FF2B5EF4-FFF2-40B4-BE49-F238E27FC236}">
                <a16:creationId xmlns:a16="http://schemas.microsoft.com/office/drawing/2014/main" id="{2ADBB4EA-9F6B-4A9B-8062-9768B65D4FAE}"/>
              </a:ext>
            </a:extLst>
          </p:cNvPr>
          <p:cNvSpPr/>
          <p:nvPr/>
        </p:nvSpPr>
        <p:spPr>
          <a:xfrm>
            <a:off x="680357" y="1308942"/>
            <a:ext cx="109683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a) O que você achou sobre a iniciativa do Facebook Messenger ao propor novos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emojis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contemplando a diversidade? Descreva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 seu caderno seus argumentos: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6AB8680-734C-4146-9A7E-DCB8447F47A7}"/>
              </a:ext>
            </a:extLst>
          </p:cNvPr>
          <p:cNvSpPr/>
          <p:nvPr/>
        </p:nvSpPr>
        <p:spPr>
          <a:xfrm>
            <a:off x="680356" y="3165273"/>
            <a:ext cx="10968305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13690" lvl="0" algn="just">
              <a:lnSpc>
                <a:spcPct val="115000"/>
              </a:lnSpc>
              <a:spcBef>
                <a:spcPts val="835"/>
              </a:spcBef>
              <a:spcAft>
                <a:spcPts val="0"/>
              </a:spcAft>
              <a:buSzPts val="1200"/>
              <a:tabLst>
                <a:tab pos="506095" algn="l"/>
              </a:tabLst>
            </a:pPr>
            <a:r>
              <a:rPr lang="pt-BR" sz="2000" spc="-1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b) Faça uma autoavaliação da atividade realizada, escolhendo um </a:t>
            </a:r>
            <a:r>
              <a:rPr lang="pt-BR" sz="2000" spc="-10" dirty="0" err="1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emoji</a:t>
            </a:r>
            <a:r>
              <a:rPr lang="pt-BR" sz="2000" spc="-1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que represente sua avaliação. </a:t>
            </a:r>
            <a:r>
              <a:rPr lang="pt-BR" sz="2000" spc="-10" dirty="0" smtClean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Em seu caderno desenhe e colora o </a:t>
            </a:r>
            <a:r>
              <a:rPr lang="pt-BR" sz="2000" spc="-10" dirty="0" err="1" smtClean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emoji</a:t>
            </a:r>
            <a:r>
              <a:rPr lang="pt-BR" sz="2000" spc="-10" dirty="0" smtClean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escolhido. </a:t>
            </a:r>
            <a:endParaRPr lang="pt-BR" sz="2000" spc="-10" dirty="0">
              <a:effectLst/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" name="image46.jpeg">
            <a:extLst>
              <a:ext uri="{FF2B5EF4-FFF2-40B4-BE49-F238E27FC236}">
                <a16:creationId xmlns:a16="http://schemas.microsoft.com/office/drawing/2014/main" id="{E27FC5FE-EC6A-407D-8393-B7B6069B0D4A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59073" y="3942729"/>
            <a:ext cx="3970932" cy="2455097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EC2809D9-B525-4CE1-807C-2A4120953A6E}"/>
              </a:ext>
            </a:extLst>
          </p:cNvPr>
          <p:cNvSpPr/>
          <p:nvPr/>
        </p:nvSpPr>
        <p:spPr>
          <a:xfrm>
            <a:off x="680356" y="2016828"/>
            <a:ext cx="10831287" cy="11484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EC68E5A8-5A52-47E5-945F-9BE41052FD37}"/>
              </a:ext>
            </a:extLst>
          </p:cNvPr>
          <p:cNvSpPr/>
          <p:nvPr/>
        </p:nvSpPr>
        <p:spPr>
          <a:xfrm>
            <a:off x="680356" y="3942730"/>
            <a:ext cx="6373583" cy="23904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BBD409C7-F498-446A-A9B9-686D554C2752}"/>
              </a:ext>
            </a:extLst>
          </p:cNvPr>
          <p:cNvSpPr/>
          <p:nvPr/>
        </p:nvSpPr>
        <p:spPr>
          <a:xfrm>
            <a:off x="5552661" y="6397827"/>
            <a:ext cx="6096000" cy="291042"/>
          </a:xfrm>
          <a:prstGeom prst="rect">
            <a:avLst/>
          </a:prstGeom>
        </p:spPr>
        <p:txBody>
          <a:bodyPr>
            <a:spAutoFit/>
          </a:bodyPr>
          <a:lstStyle/>
          <a:p>
            <a:pPr marR="1905" algn="ctr">
              <a:lnSpc>
                <a:spcPct val="115000"/>
              </a:lnSpc>
              <a:spcAft>
                <a:spcPts val="1000"/>
              </a:spcAft>
            </a:pPr>
            <a:r>
              <a:rPr lang="pt-BR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http://blog.a2designer.com/os-emojis-que-estao-a-caminho-do-seu-celular/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738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Retângulo 28">
            <a:extLst>
              <a:ext uri="{FF2B5EF4-FFF2-40B4-BE49-F238E27FC236}">
                <a16:creationId xmlns:a16="http://schemas.microsoft.com/office/drawing/2014/main" id="{EC68E5A8-5A52-47E5-945F-9BE41052FD37}"/>
              </a:ext>
            </a:extLst>
          </p:cNvPr>
          <p:cNvSpPr/>
          <p:nvPr/>
        </p:nvSpPr>
        <p:spPr>
          <a:xfrm>
            <a:off x="6093560" y="2761365"/>
            <a:ext cx="5336445" cy="31923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1" name="image47.jpeg">
            <a:extLst>
              <a:ext uri="{FF2B5EF4-FFF2-40B4-BE49-F238E27FC236}">
                <a16:creationId xmlns:a16="http://schemas.microsoft.com/office/drawing/2014/main" id="{DF8F549A-7E59-4865-8209-6F7929C4ED24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3162" y="1823954"/>
            <a:ext cx="4269656" cy="3013089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B1C3F37E-4DD2-4033-8CBF-BE03FAE13B7B}"/>
              </a:ext>
            </a:extLst>
          </p:cNvPr>
          <p:cNvSpPr/>
          <p:nvPr/>
        </p:nvSpPr>
        <p:spPr>
          <a:xfrm>
            <a:off x="713162" y="4944189"/>
            <a:ext cx="45253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Fonte: https://www.imgrumweb.com/post/Boid7stBCyU</a:t>
            </a:r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C004207B-EC58-4225-B0DE-AA9ECB69A123}"/>
              </a:ext>
            </a:extLst>
          </p:cNvPr>
          <p:cNvSpPr/>
          <p:nvPr/>
        </p:nvSpPr>
        <p:spPr>
          <a:xfrm>
            <a:off x="713162" y="1227059"/>
            <a:ext cx="10760797" cy="489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1911985" algn="l"/>
              </a:tabLst>
            </a:pPr>
            <a:r>
              <a:rPr lang="pt-BR" sz="2400" i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Analisando o Texto.</a:t>
            </a:r>
            <a:endParaRPr lang="pt-BR" sz="2400" i="1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CC8B824B-15CA-46D6-BE39-F37873BBECD7}"/>
              </a:ext>
            </a:extLst>
          </p:cNvPr>
          <p:cNvSpPr/>
          <p:nvPr/>
        </p:nvSpPr>
        <p:spPr>
          <a:xfrm>
            <a:off x="5969962" y="1663392"/>
            <a:ext cx="5607845" cy="914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1911985" algn="l"/>
              </a:tabLs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Responda em seu caderno: Qual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temática trazida pelo texto?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978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0" name="Retângulo 29">
            <a:extLst>
              <a:ext uri="{FF2B5EF4-FFF2-40B4-BE49-F238E27FC236}">
                <a16:creationId xmlns:a16="http://schemas.microsoft.com/office/drawing/2014/main" id="{C004207B-EC58-4225-B0DE-AA9ECB69A123}"/>
              </a:ext>
            </a:extLst>
          </p:cNvPr>
          <p:cNvSpPr/>
          <p:nvPr/>
        </p:nvSpPr>
        <p:spPr>
          <a:xfrm>
            <a:off x="518576" y="4325832"/>
            <a:ext cx="11077076" cy="914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911985" algn="l"/>
              </a:tabLs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Quais os prejuízos que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divulgação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notícias falsas podem trazer para a sociedade? (Responda no caderno) 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B1EDEA3F-4D24-4B20-9E7E-86F66E21B817}"/>
              </a:ext>
            </a:extLst>
          </p:cNvPr>
          <p:cNvSpPr/>
          <p:nvPr/>
        </p:nvSpPr>
        <p:spPr>
          <a:xfrm>
            <a:off x="1360714" y="2469014"/>
            <a:ext cx="8892209" cy="1477328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marL="312420" marR="316865" algn="just">
              <a:lnSpc>
                <a:spcPct val="100000"/>
              </a:lnSpc>
              <a:spcBef>
                <a:spcPts val="5"/>
              </a:spcBef>
              <a:spcAft>
                <a:spcPts val="0"/>
              </a:spcAft>
            </a:pPr>
            <a:r>
              <a:rPr lang="pt-PT" dirty="0" smtClean="0">
                <a:latin typeface="Arial" panose="020B0604020202020204" pitchFamily="34" charset="0"/>
                <a:ea typeface="Arial" panose="020B0604020202020204" pitchFamily="34" charset="0"/>
              </a:rPr>
              <a:t>Para responder esta questão é importante considerar que </a:t>
            </a:r>
            <a:r>
              <a:rPr lang="pt-PT" b="1" i="1" dirty="0" smtClean="0">
                <a:latin typeface="Arial" panose="020B0604020202020204" pitchFamily="34" charset="0"/>
                <a:ea typeface="Arial" panose="020B0604020202020204" pitchFamily="34" charset="0"/>
              </a:rPr>
              <a:t>Fake </a:t>
            </a:r>
            <a:r>
              <a:rPr lang="pt-PT" b="1" i="1" dirty="0">
                <a:latin typeface="Arial" panose="020B0604020202020204" pitchFamily="34" charset="0"/>
                <a:ea typeface="Arial" panose="020B0604020202020204" pitchFamily="34" charset="0"/>
              </a:rPr>
              <a:t>News </a:t>
            </a:r>
            <a:r>
              <a:rPr lang="pt-PT" dirty="0">
                <a:latin typeface="Arial" panose="020B0604020202020204" pitchFamily="34" charset="0"/>
                <a:ea typeface="Arial" panose="020B0604020202020204" pitchFamily="34" charset="0"/>
              </a:rPr>
              <a:t>são notícias falsas publicadas por veículos de comunicação como se fossem informações reais. Esse tipo de texto, geralmente, é feito e divulgado com o objetivo de legitimar uma opinião ou prejudicar uma pessoa ou grupo (geralmente figuras públicas).</a:t>
            </a:r>
            <a:endParaRPr lang="pt-BR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7E25D384-3D96-4C62-ADD8-0C4DFB3E5C7F}"/>
              </a:ext>
            </a:extLst>
          </p:cNvPr>
          <p:cNvSpPr/>
          <p:nvPr/>
        </p:nvSpPr>
        <p:spPr>
          <a:xfrm>
            <a:off x="518575" y="1247507"/>
            <a:ext cx="10869245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1911985" algn="l"/>
              </a:tabLs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Quais os cuidados que devemos ter no ambiente virtual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(Responda no caderno) 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674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0" name="Retângulo 29">
            <a:extLst>
              <a:ext uri="{FF2B5EF4-FFF2-40B4-BE49-F238E27FC236}">
                <a16:creationId xmlns:a16="http://schemas.microsoft.com/office/drawing/2014/main" id="{C004207B-EC58-4225-B0DE-AA9ECB69A123}"/>
              </a:ext>
            </a:extLst>
          </p:cNvPr>
          <p:cNvSpPr/>
          <p:nvPr/>
        </p:nvSpPr>
        <p:spPr>
          <a:xfrm>
            <a:off x="435752" y="2821760"/>
            <a:ext cx="11077076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911985" algn="l"/>
              </a:tabLs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Como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podemos verificar se as notícias são verdadeiras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7E25D384-3D96-4C62-ADD8-0C4DFB3E5C7F}"/>
              </a:ext>
            </a:extLst>
          </p:cNvPr>
          <p:cNvSpPr/>
          <p:nvPr/>
        </p:nvSpPr>
        <p:spPr>
          <a:xfrm>
            <a:off x="445524" y="2265092"/>
            <a:ext cx="10911430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911985" algn="l"/>
              </a:tabLs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Você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já acreditou em alguma </a:t>
            </a:r>
            <a:r>
              <a:rPr lang="pt-BR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fake </a:t>
            </a:r>
            <a:r>
              <a:rPr lang="pt-BR" sz="24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news</a:t>
            </a:r>
            <a:r>
              <a:rPr lang="pt-BR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isso te causou algum problema? 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57A33C54-16FC-41CB-BC88-87CA2E7D8288}"/>
              </a:ext>
            </a:extLst>
          </p:cNvPr>
          <p:cNvSpPr/>
          <p:nvPr/>
        </p:nvSpPr>
        <p:spPr>
          <a:xfrm>
            <a:off x="466617" y="3390714"/>
            <a:ext cx="11180992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1911985" algn="l"/>
              </a:tabLs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Você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acha que devemos expor tudo o que pensamos e sentimos na internet? Quais critérios você utiliza para decidir o que postar nas suas páginas pessoais?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7E25D384-3D96-4C62-ADD8-0C4DFB3E5C7F}"/>
              </a:ext>
            </a:extLst>
          </p:cNvPr>
          <p:cNvSpPr/>
          <p:nvPr/>
        </p:nvSpPr>
        <p:spPr>
          <a:xfrm>
            <a:off x="466617" y="4406735"/>
            <a:ext cx="10869245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1911985" algn="l"/>
              </a:tabLs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d) Que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tipo de postagem você costuma curtir na internet?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C004207B-EC58-4225-B0DE-AA9ECB69A123}"/>
              </a:ext>
            </a:extLst>
          </p:cNvPr>
          <p:cNvSpPr/>
          <p:nvPr/>
        </p:nvSpPr>
        <p:spPr>
          <a:xfrm>
            <a:off x="466617" y="4986251"/>
            <a:ext cx="11077076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  <a:tabLst>
                <a:tab pos="1911985" algn="l"/>
              </a:tabLst>
            </a:pP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e) Quais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são os benefícios e os riscos que a internet nos proporciona?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tângulo 34">
            <a:extLst>
              <a:ext uri="{FF2B5EF4-FFF2-40B4-BE49-F238E27FC236}">
                <a16:creationId xmlns:a16="http://schemas.microsoft.com/office/drawing/2014/main" id="{7E25D384-3D96-4C62-ADD8-0C4DFB3E5C7F}"/>
              </a:ext>
            </a:extLst>
          </p:cNvPr>
          <p:cNvSpPr/>
          <p:nvPr/>
        </p:nvSpPr>
        <p:spPr>
          <a:xfrm>
            <a:off x="466617" y="1566838"/>
            <a:ext cx="10911430" cy="489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1911985" algn="l"/>
              </a:tabLs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Responda as questões abaixo em seu caderno.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3358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688</Words>
  <Application>Microsoft Office PowerPoint</Application>
  <PresentationFormat>Widescreen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Laís Costa</dc:creator>
  <cp:lastModifiedBy>Mariana Ferreira Provetti</cp:lastModifiedBy>
  <cp:revision>24</cp:revision>
  <dcterms:created xsi:type="dcterms:W3CDTF">2020-03-26T18:29:34Z</dcterms:created>
  <dcterms:modified xsi:type="dcterms:W3CDTF">2020-04-03T19:40:35Z</dcterms:modified>
</cp:coreProperties>
</file>