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78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DAB"/>
    <a:srgbClr val="3F96B0"/>
    <a:srgbClr val="006A88"/>
    <a:srgbClr val="C86673"/>
    <a:srgbClr val="0080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2503438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30" name="Imagem 29">
            <a:extLst>
              <a:ext uri="{FF2B5EF4-FFF2-40B4-BE49-F238E27FC236}">
                <a16:creationId xmlns:a16="http://schemas.microsoft.com/office/drawing/2014/main" id="{E7C2122E-6BBD-43E8-B3A0-7DD639F7310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548" y="-164629"/>
            <a:ext cx="6136184" cy="2897061"/>
          </a:xfrm>
          <a:prstGeom prst="rect">
            <a:avLst/>
          </a:prstGeom>
        </p:spPr>
      </p:pic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2690949" y="4206285"/>
            <a:ext cx="94150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– Língua Portuguesa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4º ano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4º dia</a:t>
            </a:r>
            <a:endParaRPr lang="pt-BR" sz="2800" dirty="0"/>
          </a:p>
        </p:txBody>
      </p:sp>
      <p:grpSp>
        <p:nvGrpSpPr>
          <p:cNvPr id="65" name="Agrupar 64">
            <a:extLst>
              <a:ext uri="{FF2B5EF4-FFF2-40B4-BE49-F238E27FC236}">
                <a16:creationId xmlns:a16="http://schemas.microsoft.com/office/drawing/2014/main" id="{4E6AC043-C475-4749-B454-2EFBC0B9BC82}"/>
              </a:ext>
            </a:extLst>
          </p:cNvPr>
          <p:cNvGrpSpPr/>
          <p:nvPr/>
        </p:nvGrpSpPr>
        <p:grpSpPr>
          <a:xfrm rot="10800000">
            <a:off x="0" y="5574098"/>
            <a:ext cx="12191999" cy="1323441"/>
            <a:chOff x="0" y="-1"/>
            <a:chExt cx="12191999" cy="1763485"/>
          </a:xfrm>
        </p:grpSpPr>
        <p:sp>
          <p:nvSpPr>
            <p:cNvPr id="66" name="Meio-quadro 65">
              <a:extLst>
                <a:ext uri="{FF2B5EF4-FFF2-40B4-BE49-F238E27FC236}">
                  <a16:creationId xmlns:a16="http://schemas.microsoft.com/office/drawing/2014/main" id="{18A69872-158E-4D0D-A0F7-CE9FDC8F2280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67" name="Agrupar 66">
              <a:extLst>
                <a:ext uri="{FF2B5EF4-FFF2-40B4-BE49-F238E27FC236}">
                  <a16:creationId xmlns:a16="http://schemas.microsoft.com/office/drawing/2014/main" id="{72DB2427-7E90-446E-BBFB-7A7528F75716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75" name="Paralelogramo 74">
                <a:extLst>
                  <a:ext uri="{FF2B5EF4-FFF2-40B4-BE49-F238E27FC236}">
                    <a16:creationId xmlns:a16="http://schemas.microsoft.com/office/drawing/2014/main" id="{7AD14D02-14ED-405E-ADC0-C0CA135B94F2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6" name="Retângulo 75">
                <a:extLst>
                  <a:ext uri="{FF2B5EF4-FFF2-40B4-BE49-F238E27FC236}">
                    <a16:creationId xmlns:a16="http://schemas.microsoft.com/office/drawing/2014/main" id="{ADE10307-7F75-4D07-B3AF-C0E54E2397F8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68" name="Agrupar 67">
              <a:extLst>
                <a:ext uri="{FF2B5EF4-FFF2-40B4-BE49-F238E27FC236}">
                  <a16:creationId xmlns:a16="http://schemas.microsoft.com/office/drawing/2014/main" id="{64A8AC17-50CD-4F3B-BF4F-930F5331894F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73" name="Paralelogramo 72">
                <a:extLst>
                  <a:ext uri="{FF2B5EF4-FFF2-40B4-BE49-F238E27FC236}">
                    <a16:creationId xmlns:a16="http://schemas.microsoft.com/office/drawing/2014/main" id="{433C805B-77EE-4885-8FD6-0309B725E153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4" name="Retângulo 73">
                <a:extLst>
                  <a:ext uri="{FF2B5EF4-FFF2-40B4-BE49-F238E27FC236}">
                    <a16:creationId xmlns:a16="http://schemas.microsoft.com/office/drawing/2014/main" id="{B93B7627-4F2E-4D77-BF9E-7F87CD81F1BF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69" name="Seta: Pentágono 68">
              <a:extLst>
                <a:ext uri="{FF2B5EF4-FFF2-40B4-BE49-F238E27FC236}">
                  <a16:creationId xmlns:a16="http://schemas.microsoft.com/office/drawing/2014/main" id="{D40D5996-7834-4D76-8378-18B12C6337A0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0" name="Triângulo isósceles 69">
              <a:extLst>
                <a:ext uri="{FF2B5EF4-FFF2-40B4-BE49-F238E27FC236}">
                  <a16:creationId xmlns:a16="http://schemas.microsoft.com/office/drawing/2014/main" id="{B21FA0DC-F46C-455E-9191-96FB8F5C94CD}"/>
                </a:ext>
              </a:extLst>
            </p:cNvPr>
            <p:cNvSpPr/>
            <p:nvPr/>
          </p:nvSpPr>
          <p:spPr>
            <a:xfrm>
              <a:off x="6901544" y="729596"/>
              <a:ext cx="1334281" cy="1033888"/>
            </a:xfrm>
            <a:prstGeom prst="triangle">
              <a:avLst>
                <a:gd name="adj" fmla="val 52400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0ED4BB90-4F61-4D11-AE3F-DEF27A534927}"/>
              </a:ext>
            </a:extLst>
          </p:cNvPr>
          <p:cNvSpPr txBox="1"/>
          <p:nvPr/>
        </p:nvSpPr>
        <p:spPr>
          <a:xfrm>
            <a:off x="208648" y="2946082"/>
            <a:ext cx="11774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883920" y="1429194"/>
            <a:ext cx="10424160" cy="90563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Você sabe para que servem as receitas?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Já fez alguma? De quê?</a:t>
            </a:r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4DF827D5-0433-487A-AD37-60F95C8ADB58}"/>
              </a:ext>
            </a:extLst>
          </p:cNvPr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497" t="27142" r="32855" b="23070"/>
          <a:stretch/>
        </p:blipFill>
        <p:spPr bwMode="auto">
          <a:xfrm>
            <a:off x="1971468" y="2480119"/>
            <a:ext cx="4813645" cy="40104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2351">
            <a:extLst>
              <a:ext uri="{FF2B5EF4-FFF2-40B4-BE49-F238E27FC236}">
                <a16:creationId xmlns:a16="http://schemas.microsoft.com/office/drawing/2014/main" id="{89D2F54A-04D9-43B4-A6B5-D1E56D14CCE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5113" y="4111808"/>
            <a:ext cx="305943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F7398815-F7CB-4E32-A3BC-2DBDFAF8B459}"/>
              </a:ext>
            </a:extLst>
          </p:cNvPr>
          <p:cNvSpPr/>
          <p:nvPr/>
        </p:nvSpPr>
        <p:spPr>
          <a:xfrm>
            <a:off x="6785113" y="6285170"/>
            <a:ext cx="533426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http://eudecorominhacasa.blogspot.com.br/2011/08/bolinho-de-chuva.html</a:t>
            </a:r>
          </a:p>
        </p:txBody>
      </p:sp>
    </p:spTree>
    <p:extLst>
      <p:ext uri="{BB962C8B-B14F-4D97-AF65-F5344CB8AC3E}">
        <p14:creationId xmlns:p14="http://schemas.microsoft.com/office/powerpoint/2010/main" val="285150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2" name="Retângulo 31">
            <a:extLst>
              <a:ext uri="{FF2B5EF4-FFF2-40B4-BE49-F238E27FC236}">
                <a16:creationId xmlns:a16="http://schemas.microsoft.com/office/drawing/2014/main" id="{1AABC93C-B6F0-4958-9BA7-9D876B375D13}"/>
              </a:ext>
            </a:extLst>
          </p:cNvPr>
          <p:cNvSpPr/>
          <p:nvPr/>
        </p:nvSpPr>
        <p:spPr>
          <a:xfrm>
            <a:off x="346390" y="2048392"/>
            <a:ext cx="10424160" cy="517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que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 serve? (Qual é a finalidade)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66B4A22C-D2CA-45A5-A7AF-0AC067B85526}"/>
              </a:ext>
            </a:extLst>
          </p:cNvPr>
          <p:cNvSpPr/>
          <p:nvPr/>
        </p:nvSpPr>
        <p:spPr>
          <a:xfrm>
            <a:off x="346390" y="1519286"/>
            <a:ext cx="10424160" cy="517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a finalidade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desse texto?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66B4A22C-D2CA-45A5-A7AF-0AC067B85526}"/>
              </a:ext>
            </a:extLst>
          </p:cNvPr>
          <p:cNvSpPr/>
          <p:nvPr/>
        </p:nvSpPr>
        <p:spPr>
          <a:xfrm>
            <a:off x="335511" y="1029536"/>
            <a:ext cx="10424160" cy="489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RESPONDA AS QUESTÕES A SEGUIR EM SEU CADERNO.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66B4A22C-D2CA-45A5-A7AF-0AC067B85526}"/>
              </a:ext>
            </a:extLst>
          </p:cNvPr>
          <p:cNvSpPr/>
          <p:nvPr/>
        </p:nvSpPr>
        <p:spPr>
          <a:xfrm>
            <a:off x="346390" y="2587515"/>
            <a:ext cx="10424160" cy="489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Quais ingredientes foram utilizados nessa receita?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52281CFB-AC49-4299-BBA9-8AE0CD2DF95C}"/>
              </a:ext>
            </a:extLst>
          </p:cNvPr>
          <p:cNvSpPr/>
          <p:nvPr/>
        </p:nvSpPr>
        <p:spPr>
          <a:xfrm>
            <a:off x="680357" y="3116621"/>
            <a:ext cx="6096000" cy="14853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4678045" algn="l"/>
              </a:tabLst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  ) Ovos, açúcar, farinha e sal.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678045" algn="l"/>
              </a:tabLst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  ) Leite, açúcar, ovos, fermento em pó e farinha.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678045" algn="l"/>
              </a:tabLst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  ) Fermento em pó, ovos, limão, açúcar e leite.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678045" algn="l"/>
              </a:tabLst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  ) Açúcar, ovos, fermento em pó, leite e maizena.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417794" y="4678587"/>
            <a:ext cx="10424160" cy="489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O texto está dividido em duas partes. Quais são elas?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D8B45830-A8E3-4763-AD29-4F6C3FB4AF27}"/>
              </a:ext>
            </a:extLst>
          </p:cNvPr>
          <p:cNvSpPr/>
          <p:nvPr/>
        </p:nvSpPr>
        <p:spPr>
          <a:xfrm>
            <a:off x="680357" y="5244959"/>
            <a:ext cx="10749648" cy="12966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6873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3" name="Retângulo 32">
            <a:extLst>
              <a:ext uri="{FF2B5EF4-FFF2-40B4-BE49-F238E27FC236}">
                <a16:creationId xmlns:a16="http://schemas.microsoft.com/office/drawing/2014/main" id="{66B4A22C-D2CA-45A5-A7AF-0AC067B85526}"/>
              </a:ext>
            </a:extLst>
          </p:cNvPr>
          <p:cNvSpPr/>
          <p:nvPr/>
        </p:nvSpPr>
        <p:spPr>
          <a:xfrm>
            <a:off x="464743" y="1351443"/>
            <a:ext cx="11262514" cy="914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Leia as palavras abaixo reforçando a vogal da sílaba que você pronuncia com mais força.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133A5553-1E19-44A4-88F3-7D4EC70F2813}"/>
              </a:ext>
            </a:extLst>
          </p:cNvPr>
          <p:cNvSpPr/>
          <p:nvPr/>
        </p:nvSpPr>
        <p:spPr>
          <a:xfrm>
            <a:off x="2381460" y="2248767"/>
            <a:ext cx="1270000" cy="46991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XÍCARA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56B1E005-7833-4358-AB8E-BF9D47278B1B}"/>
              </a:ext>
            </a:extLst>
          </p:cNvPr>
          <p:cNvSpPr/>
          <p:nvPr/>
        </p:nvSpPr>
        <p:spPr>
          <a:xfrm>
            <a:off x="3851343" y="2248767"/>
            <a:ext cx="1242060" cy="46991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LEITE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92F0C75B-2C31-4219-B40F-D3C557037698}"/>
              </a:ext>
            </a:extLst>
          </p:cNvPr>
          <p:cNvSpPr/>
          <p:nvPr/>
        </p:nvSpPr>
        <p:spPr>
          <a:xfrm>
            <a:off x="6917064" y="2248767"/>
            <a:ext cx="1158875" cy="48189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FARINHA</a:t>
            </a: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75B9694B-F588-4852-8451-45FD02F07299}"/>
              </a:ext>
            </a:extLst>
          </p:cNvPr>
          <p:cNvSpPr/>
          <p:nvPr/>
        </p:nvSpPr>
        <p:spPr>
          <a:xfrm>
            <a:off x="5293286" y="2248767"/>
            <a:ext cx="1423895" cy="47003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FERMENTO</a:t>
            </a: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D674E621-DDB9-4FA6-842D-26509E793610}"/>
              </a:ext>
            </a:extLst>
          </p:cNvPr>
          <p:cNvSpPr/>
          <p:nvPr/>
        </p:nvSpPr>
        <p:spPr>
          <a:xfrm>
            <a:off x="8213783" y="2248767"/>
            <a:ext cx="1158875" cy="48189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MASSA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A79E633-EFE0-44AB-988A-A5D6262D4A03}"/>
              </a:ext>
            </a:extLst>
          </p:cNvPr>
          <p:cNvSpPr/>
          <p:nvPr/>
        </p:nvSpPr>
        <p:spPr>
          <a:xfrm>
            <a:off x="548491" y="2850530"/>
            <a:ext cx="1126251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Agora, observe o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exemplo. Depois, no seu caderno, </a:t>
            </a:r>
            <a:r>
              <a:rPr lang="pt-BR" sz="200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escreva uma tabela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usando as palavras que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você pronunciou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acima 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ela 6">
            <a:extLst>
              <a:ext uri="{FF2B5EF4-FFF2-40B4-BE49-F238E27FC236}">
                <a16:creationId xmlns:a16="http://schemas.microsoft.com/office/drawing/2014/main" id="{6BDA6B58-4B52-4E2A-B7A4-0FF353EC28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75316"/>
              </p:ext>
            </p:extLst>
          </p:nvPr>
        </p:nvGraphicFramePr>
        <p:xfrm>
          <a:off x="2060502" y="3703643"/>
          <a:ext cx="8781669" cy="2994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7223">
                  <a:extLst>
                    <a:ext uri="{9D8B030D-6E8A-4147-A177-3AD203B41FA5}">
                      <a16:colId xmlns:a16="http://schemas.microsoft.com/office/drawing/2014/main" val="1578714397"/>
                    </a:ext>
                  </a:extLst>
                </a:gridCol>
                <a:gridCol w="2927223">
                  <a:extLst>
                    <a:ext uri="{9D8B030D-6E8A-4147-A177-3AD203B41FA5}">
                      <a16:colId xmlns:a16="http://schemas.microsoft.com/office/drawing/2014/main" val="2079797199"/>
                    </a:ext>
                  </a:extLst>
                </a:gridCol>
                <a:gridCol w="2927223">
                  <a:extLst>
                    <a:ext uri="{9D8B030D-6E8A-4147-A177-3AD203B41FA5}">
                      <a16:colId xmlns:a16="http://schemas.microsoft.com/office/drawing/2014/main" val="3460258038"/>
                    </a:ext>
                  </a:extLst>
                </a:gridCol>
              </a:tblGrid>
              <a:tr h="847429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PALAVRA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VOGAL DA SÍLABA DE PRONUNCIA MAIS FORTE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SÍLABA TÔNICA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595705"/>
                  </a:ext>
                </a:extLst>
              </a:tr>
              <a:tr h="415957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COLHERES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COLHEEEEEERES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262496"/>
                  </a:ext>
                </a:extLst>
              </a:tr>
              <a:tr h="415957"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982719"/>
                  </a:ext>
                </a:extLst>
              </a:tr>
              <a:tr h="415957"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679323"/>
                  </a:ext>
                </a:extLst>
              </a:tr>
              <a:tr h="415957">
                <a:tc>
                  <a:txBody>
                    <a:bodyPr/>
                    <a:lstStyle/>
                    <a:p>
                      <a:pPr algn="ctr"/>
                      <a:endParaRPr lang="pt-BR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891417"/>
                  </a:ext>
                </a:extLst>
              </a:tr>
              <a:tr h="415957"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50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3659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200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25</cp:revision>
  <dcterms:created xsi:type="dcterms:W3CDTF">2020-03-26T18:29:34Z</dcterms:created>
  <dcterms:modified xsi:type="dcterms:W3CDTF">2020-04-03T19:42:17Z</dcterms:modified>
</cp:coreProperties>
</file>