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4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8DAB"/>
    <a:srgbClr val="3F96B0"/>
    <a:srgbClr val="006A88"/>
    <a:srgbClr val="C86673"/>
    <a:srgbClr val="0080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C1829E-C3B9-4F73-A145-DC56655798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5F2F4A-0027-4748-8876-48B618263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CD80F4E-3A1B-43D2-8957-98FC30A3C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C5C0BB9-D09E-428B-A57F-8BF48A0BF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7E10E39-8BF3-49FB-AD9A-A7590BE11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1576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B3A397-ADA3-4C61-B515-39158ADD5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DAE2DA5-363D-458E-AF5C-49648D53B1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EB1035-94B8-4AD1-B38A-2EF6B55CA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663249A-E204-4951-B320-CA3055CC4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15993C3-041B-4A03-95FC-036C764D1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512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FD808D6-EED3-48B4-BB2B-3C7AF7F5F0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95B5082-CA83-437E-90B4-B055150C4F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D8877D-8CD0-4A0B-9B7E-EC68624C9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50210AC-ACAF-4324-8D6E-07D3EC071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3A9C9EB-A000-4E20-ADA5-5F0C5E44C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7328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C5F972-161A-4745-9874-53B65A87A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1DC175-0AE5-40ED-AE73-85AF9E0F9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6A37F6-392C-4282-AE41-2DA8B2DA1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4FF85D3-0128-4CF4-944A-3045D68CB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334A9A2-93D2-46E4-AE2A-FD08651CC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1691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CF659E-8F41-4FA0-95EE-BD8819412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07FF411-738B-4B47-9042-DCF614DE1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162A35A-9C33-4362-B5B2-C376B32C5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32C717-6E35-4BC4-AB2F-5BF16FE69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198D539-220B-45CB-9A17-9E9B68AB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5585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B20DC6-1116-4320-8453-56057F352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F82B14-E5DF-42B2-B173-966B08CC9F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7D4FB1E-E6ED-466F-B31E-3E42DE161F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0A76132-64EC-4F41-AC55-5444939DE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3160799-6BB7-41C5-A701-7EFDDB488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84FC2CE-D6F0-45A7-9F52-7E1AA24D0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5218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2BB747-6CA3-4E35-A567-9944A8BC9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93334D9-35DA-4AC3-ABB2-900F52BEF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C6C207C-F6D0-4F74-95A0-355CE168F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82F2EAF-C23B-47DF-9A84-59EEDC4FE6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C96891B-D3BE-40EA-8962-B40A59B03F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C8C46FE-36AC-4E74-91F8-DFD8F119A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327504B-9492-4395-A625-A6DAC4B04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49892E8-F541-4C09-AA8F-F0EC1266E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5523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B95D21-AB77-47EF-A619-AD418C146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B89151F-566B-4687-8AE5-6A7A045EF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E0EA24E-F1D3-45DE-B310-FA094E0ED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7D63C8-43D3-4CF9-96AC-C35896651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3869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981FDB3-CAE7-4207-A83C-99DDCF9AF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4AAEF73-CF02-466F-BCBC-F0FC26CE2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BCFA0D4-6C51-45D6-B0F7-BD682B5B7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3264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BDBC7B-4F93-4275-BC80-FA6EA87C7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AC8AE3-17FF-425D-947E-09E5DFD4B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96BE3E3-0025-478A-BA62-82CFF5353B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3005DF9-D975-41CD-A5D1-FCC93B78C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2F394DF-0FEC-48BA-8AB3-7AE7A2A41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023CAA2-E5BE-446B-BF30-3822DA349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4699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A552B-6964-43B5-87D9-498D34020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6A292D7-D22C-403E-A4DB-A547503027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E87A7E-81E6-437B-A554-F264C33F85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40F4980-E8DA-43C1-A2A0-AED4D82AA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E33FA9A-FCF5-4F29-A766-09A57D87D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C27453C-4194-4824-9D72-3D8F93290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6000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B521ECC-7782-42DB-A4DC-A4B412607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A9467F9-0CF7-480D-886E-B28FB700F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7718FCD-8A1C-4C3F-AE0F-2C95DCE8CF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902D6-B149-4599-B37E-BC77000EFE40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CE60788-588D-445B-94ED-A3B157398F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D21E8D5-9D9A-4A40-AE65-959087852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10A00-A4F3-4630-B2B7-CE70A05D9E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3359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riângulo Retângulo 23">
            <a:extLst>
              <a:ext uri="{FF2B5EF4-FFF2-40B4-BE49-F238E27FC236}">
                <a16:creationId xmlns:a16="http://schemas.microsoft.com/office/drawing/2014/main" id="{5C406976-F92B-44B9-8D29-4DEB44D4D631}"/>
              </a:ext>
            </a:extLst>
          </p:cNvPr>
          <p:cNvSpPr/>
          <p:nvPr/>
        </p:nvSpPr>
        <p:spPr>
          <a:xfrm rot="18921122">
            <a:off x="6722078" y="-897671"/>
            <a:ext cx="1783396" cy="1817107"/>
          </a:xfrm>
          <a:prstGeom prst="rtTriangle">
            <a:avLst/>
          </a:prstGeom>
          <a:solidFill>
            <a:srgbClr val="008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10315286-9EF2-4264-B3AA-24CBC5880BD3}"/>
              </a:ext>
            </a:extLst>
          </p:cNvPr>
          <p:cNvGrpSpPr/>
          <p:nvPr/>
        </p:nvGrpSpPr>
        <p:grpSpPr>
          <a:xfrm>
            <a:off x="0" y="-1"/>
            <a:ext cx="12202884" cy="2503438"/>
            <a:chOff x="0" y="-1"/>
            <a:chExt cx="12202884" cy="2503438"/>
          </a:xfrm>
        </p:grpSpPr>
        <p:sp>
          <p:nvSpPr>
            <p:cNvPr id="22" name="Meio-quadro 21">
              <a:extLst>
                <a:ext uri="{FF2B5EF4-FFF2-40B4-BE49-F238E27FC236}">
                  <a16:creationId xmlns:a16="http://schemas.microsoft.com/office/drawing/2014/main" id="{2386FA7D-ED91-41C7-8529-CB099B50D138}"/>
                </a:ext>
              </a:extLst>
            </p:cNvPr>
            <p:cNvSpPr/>
            <p:nvPr/>
          </p:nvSpPr>
          <p:spPr>
            <a:xfrm flipH="1">
              <a:off x="4327851" y="0"/>
              <a:ext cx="2258006" cy="1567543"/>
            </a:xfrm>
            <a:prstGeom prst="halfFrame">
              <a:avLst>
                <a:gd name="adj1" fmla="val 83323"/>
                <a:gd name="adj2" fmla="val 77001"/>
              </a:avLst>
            </a:prstGeom>
            <a:solidFill>
              <a:srgbClr val="006A8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</a:endParaRPr>
            </a:p>
          </p:txBody>
        </p: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1B2B1014-05C9-4961-A89C-A076AB37B73E}"/>
                </a:ext>
              </a:extLst>
            </p:cNvPr>
            <p:cNvGrpSpPr/>
            <p:nvPr/>
          </p:nvGrpSpPr>
          <p:grpSpPr>
            <a:xfrm>
              <a:off x="0" y="-1"/>
              <a:ext cx="6585857" cy="881744"/>
              <a:chOff x="0" y="-1"/>
              <a:chExt cx="6585857" cy="1175658"/>
            </a:xfrm>
          </p:grpSpPr>
          <p:sp>
            <p:nvSpPr>
              <p:cNvPr id="6" name="Paralelogramo 5">
                <a:extLst>
                  <a:ext uri="{FF2B5EF4-FFF2-40B4-BE49-F238E27FC236}">
                    <a16:creationId xmlns:a16="http://schemas.microsoft.com/office/drawing/2014/main" id="{1FF52ECB-52F4-4A5B-BE3A-756D33F7C100}"/>
                  </a:ext>
                </a:extLst>
              </p:cNvPr>
              <p:cNvSpPr/>
              <p:nvPr/>
            </p:nvSpPr>
            <p:spPr>
              <a:xfrm>
                <a:off x="0" y="0"/>
                <a:ext cx="6585857" cy="1175657"/>
              </a:xfrm>
              <a:prstGeom prst="parallelogram">
                <a:avLst>
                  <a:gd name="adj" fmla="val 102778"/>
                </a:avLst>
              </a:prstGeom>
              <a:solidFill>
                <a:srgbClr val="006A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9B6ED52D-0C9D-45CA-A869-98D9598BF12C}"/>
                  </a:ext>
                </a:extLst>
              </p:cNvPr>
              <p:cNvSpPr/>
              <p:nvPr/>
            </p:nvSpPr>
            <p:spPr>
              <a:xfrm>
                <a:off x="0" y="-1"/>
                <a:ext cx="1360714" cy="1175657"/>
              </a:xfrm>
              <a:prstGeom prst="rect">
                <a:avLst/>
              </a:prstGeom>
              <a:solidFill>
                <a:srgbClr val="006A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2A60ACC0-C683-44AF-A1F6-CDB997E76731}"/>
                </a:ext>
              </a:extLst>
            </p:cNvPr>
            <p:cNvGrpSpPr/>
            <p:nvPr/>
          </p:nvGrpSpPr>
          <p:grpSpPr>
            <a:xfrm>
              <a:off x="0" y="587826"/>
              <a:ext cx="5268687" cy="1175658"/>
              <a:chOff x="0" y="587826"/>
              <a:chExt cx="5268687" cy="1175658"/>
            </a:xfrm>
          </p:grpSpPr>
          <p:sp>
            <p:nvSpPr>
              <p:cNvPr id="13" name="Paralelogramo 12">
                <a:extLst>
                  <a:ext uri="{FF2B5EF4-FFF2-40B4-BE49-F238E27FC236}">
                    <a16:creationId xmlns:a16="http://schemas.microsoft.com/office/drawing/2014/main" id="{EF058F88-E176-49B1-B820-8924D64B40DE}"/>
                  </a:ext>
                </a:extLst>
              </p:cNvPr>
              <p:cNvSpPr/>
              <p:nvPr/>
            </p:nvSpPr>
            <p:spPr>
              <a:xfrm>
                <a:off x="1" y="587827"/>
                <a:ext cx="5268686" cy="1175657"/>
              </a:xfrm>
              <a:prstGeom prst="parallelogram">
                <a:avLst>
                  <a:gd name="adj" fmla="val 102778"/>
                </a:avLst>
              </a:prstGeom>
              <a:solidFill>
                <a:srgbClr val="258D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ED7A6748-AD65-481B-9CFD-F57AAA4C8E85}"/>
                  </a:ext>
                </a:extLst>
              </p:cNvPr>
              <p:cNvSpPr/>
              <p:nvPr/>
            </p:nvSpPr>
            <p:spPr>
              <a:xfrm>
                <a:off x="0" y="587826"/>
                <a:ext cx="1360714" cy="1175657"/>
              </a:xfrm>
              <a:prstGeom prst="rect">
                <a:avLst/>
              </a:prstGeom>
              <a:solidFill>
                <a:srgbClr val="258D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23" name="Seta: Pentágono 22">
              <a:extLst>
                <a:ext uri="{FF2B5EF4-FFF2-40B4-BE49-F238E27FC236}">
                  <a16:creationId xmlns:a16="http://schemas.microsoft.com/office/drawing/2014/main" id="{51CBF7FF-007A-44A7-9CC5-6B2EED64A36F}"/>
                </a:ext>
              </a:extLst>
            </p:cNvPr>
            <p:cNvSpPr/>
            <p:nvPr/>
          </p:nvSpPr>
          <p:spPr>
            <a:xfrm flipH="1">
              <a:off x="5355771" y="-1"/>
              <a:ext cx="6836228" cy="1763484"/>
            </a:xfrm>
            <a:prstGeom prst="homePlate">
              <a:avLst>
                <a:gd name="adj" fmla="val 63580"/>
              </a:avLst>
            </a:prstGeom>
            <a:solidFill>
              <a:srgbClr val="258D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Triângulo isósceles 24">
              <a:extLst>
                <a:ext uri="{FF2B5EF4-FFF2-40B4-BE49-F238E27FC236}">
                  <a16:creationId xmlns:a16="http://schemas.microsoft.com/office/drawing/2014/main" id="{DA00C51D-8223-4351-AB2C-B896C5F3B95F}"/>
                </a:ext>
              </a:extLst>
            </p:cNvPr>
            <p:cNvSpPr/>
            <p:nvPr/>
          </p:nvSpPr>
          <p:spPr>
            <a:xfrm>
              <a:off x="6901543" y="1023254"/>
              <a:ext cx="1334281" cy="740229"/>
            </a:xfrm>
            <a:prstGeom prst="triangle">
              <a:avLst>
                <a:gd name="adj" fmla="val 53161"/>
              </a:avLst>
            </a:prstGeom>
            <a:solidFill>
              <a:srgbClr val="3F96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Paralelogramo 25">
              <a:extLst>
                <a:ext uri="{FF2B5EF4-FFF2-40B4-BE49-F238E27FC236}">
                  <a16:creationId xmlns:a16="http://schemas.microsoft.com/office/drawing/2014/main" id="{524C9A7F-08A8-4823-B028-63CF094F482E}"/>
                </a:ext>
              </a:extLst>
            </p:cNvPr>
            <p:cNvSpPr/>
            <p:nvPr/>
          </p:nvSpPr>
          <p:spPr>
            <a:xfrm flipH="1">
              <a:off x="7053940" y="1763208"/>
              <a:ext cx="5148944" cy="740229"/>
            </a:xfrm>
            <a:prstGeom prst="parallelogram">
              <a:avLst>
                <a:gd name="adj" fmla="val 85030"/>
              </a:avLst>
            </a:prstGeom>
            <a:solidFill>
              <a:srgbClr val="C866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AC2770FC-625C-46B8-9179-34D7EB4D1404}"/>
                </a:ext>
              </a:extLst>
            </p:cNvPr>
            <p:cNvSpPr/>
            <p:nvPr/>
          </p:nvSpPr>
          <p:spPr>
            <a:xfrm>
              <a:off x="11430005" y="1763208"/>
              <a:ext cx="762000" cy="740229"/>
            </a:xfrm>
            <a:prstGeom prst="rect">
              <a:avLst/>
            </a:prstGeom>
            <a:solidFill>
              <a:srgbClr val="C866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30" name="Imagem 29">
            <a:extLst>
              <a:ext uri="{FF2B5EF4-FFF2-40B4-BE49-F238E27FC236}">
                <a16:creationId xmlns:a16="http://schemas.microsoft.com/office/drawing/2014/main" id="{E7C2122E-6BBD-43E8-B3A0-7DD639F7310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548" y="-164629"/>
            <a:ext cx="6136184" cy="2897061"/>
          </a:xfrm>
          <a:prstGeom prst="rect">
            <a:avLst/>
          </a:prstGeom>
        </p:spPr>
      </p:pic>
      <p:sp>
        <p:nvSpPr>
          <p:cNvPr id="63" name="CaixaDeTexto 62">
            <a:extLst>
              <a:ext uri="{FF2B5EF4-FFF2-40B4-BE49-F238E27FC236}">
                <a16:creationId xmlns:a16="http://schemas.microsoft.com/office/drawing/2014/main" id="{794F387E-C8D5-46D6-AE4B-CFEB105746BF}"/>
              </a:ext>
            </a:extLst>
          </p:cNvPr>
          <p:cNvSpPr txBox="1"/>
          <p:nvPr/>
        </p:nvSpPr>
        <p:spPr>
          <a:xfrm>
            <a:off x="2481943" y="4206285"/>
            <a:ext cx="96240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Ensino Fundamental – Anos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Iniciais – Matemática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1º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ano </a:t>
            </a: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BR" sz="2800" smtClean="0">
                <a:latin typeface="Arial" panose="020B0604020202020204" pitchFamily="34" charset="0"/>
                <a:cs typeface="Arial" panose="020B0604020202020204" pitchFamily="34" charset="0"/>
              </a:rPr>
              <a:t>4º </a:t>
            </a:r>
            <a:r>
              <a:rPr lang="pt-BR" sz="2800" smtClean="0">
                <a:latin typeface="Arial" panose="020B0604020202020204" pitchFamily="34" charset="0"/>
                <a:cs typeface="Arial" panose="020B0604020202020204" pitchFamily="34" charset="0"/>
              </a:rPr>
              <a:t>dia</a:t>
            </a:r>
            <a:endParaRPr lang="pt-BR" sz="2800" dirty="0"/>
          </a:p>
        </p:txBody>
      </p:sp>
      <p:grpSp>
        <p:nvGrpSpPr>
          <p:cNvPr id="65" name="Agrupar 64">
            <a:extLst>
              <a:ext uri="{FF2B5EF4-FFF2-40B4-BE49-F238E27FC236}">
                <a16:creationId xmlns:a16="http://schemas.microsoft.com/office/drawing/2014/main" id="{4E6AC043-C475-4749-B454-2EFBC0B9BC82}"/>
              </a:ext>
            </a:extLst>
          </p:cNvPr>
          <p:cNvGrpSpPr/>
          <p:nvPr/>
        </p:nvGrpSpPr>
        <p:grpSpPr>
          <a:xfrm rot="10800000">
            <a:off x="0" y="5574098"/>
            <a:ext cx="12191999" cy="1323441"/>
            <a:chOff x="0" y="-1"/>
            <a:chExt cx="12191999" cy="1763485"/>
          </a:xfrm>
        </p:grpSpPr>
        <p:sp>
          <p:nvSpPr>
            <p:cNvPr id="66" name="Meio-quadro 65">
              <a:extLst>
                <a:ext uri="{FF2B5EF4-FFF2-40B4-BE49-F238E27FC236}">
                  <a16:creationId xmlns:a16="http://schemas.microsoft.com/office/drawing/2014/main" id="{18A69872-158E-4D0D-A0F7-CE9FDC8F2280}"/>
                </a:ext>
              </a:extLst>
            </p:cNvPr>
            <p:cNvSpPr/>
            <p:nvPr/>
          </p:nvSpPr>
          <p:spPr>
            <a:xfrm flipH="1">
              <a:off x="4327851" y="0"/>
              <a:ext cx="2258006" cy="1567543"/>
            </a:xfrm>
            <a:prstGeom prst="halfFrame">
              <a:avLst>
                <a:gd name="adj1" fmla="val 83323"/>
                <a:gd name="adj2" fmla="val 77001"/>
              </a:avLst>
            </a:prstGeom>
            <a:solidFill>
              <a:srgbClr val="006A8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</a:endParaRPr>
            </a:p>
          </p:txBody>
        </p:sp>
        <p:grpSp>
          <p:nvGrpSpPr>
            <p:cNvPr id="67" name="Agrupar 66">
              <a:extLst>
                <a:ext uri="{FF2B5EF4-FFF2-40B4-BE49-F238E27FC236}">
                  <a16:creationId xmlns:a16="http://schemas.microsoft.com/office/drawing/2014/main" id="{72DB2427-7E90-446E-BBFB-7A7528F75716}"/>
                </a:ext>
              </a:extLst>
            </p:cNvPr>
            <p:cNvGrpSpPr/>
            <p:nvPr/>
          </p:nvGrpSpPr>
          <p:grpSpPr>
            <a:xfrm>
              <a:off x="0" y="-1"/>
              <a:ext cx="6585857" cy="881744"/>
              <a:chOff x="0" y="-1"/>
              <a:chExt cx="6585857" cy="1175658"/>
            </a:xfrm>
          </p:grpSpPr>
          <p:sp>
            <p:nvSpPr>
              <p:cNvPr id="75" name="Paralelogramo 74">
                <a:extLst>
                  <a:ext uri="{FF2B5EF4-FFF2-40B4-BE49-F238E27FC236}">
                    <a16:creationId xmlns:a16="http://schemas.microsoft.com/office/drawing/2014/main" id="{7AD14D02-14ED-405E-ADC0-C0CA135B94F2}"/>
                  </a:ext>
                </a:extLst>
              </p:cNvPr>
              <p:cNvSpPr/>
              <p:nvPr/>
            </p:nvSpPr>
            <p:spPr>
              <a:xfrm>
                <a:off x="0" y="0"/>
                <a:ext cx="6585857" cy="1175657"/>
              </a:xfrm>
              <a:prstGeom prst="parallelogram">
                <a:avLst>
                  <a:gd name="adj" fmla="val 102778"/>
                </a:avLst>
              </a:prstGeom>
              <a:solidFill>
                <a:srgbClr val="006A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ADE10307-7F75-4D07-B3AF-C0E54E2397F8}"/>
                  </a:ext>
                </a:extLst>
              </p:cNvPr>
              <p:cNvSpPr/>
              <p:nvPr/>
            </p:nvSpPr>
            <p:spPr>
              <a:xfrm>
                <a:off x="0" y="-1"/>
                <a:ext cx="1360714" cy="1175657"/>
              </a:xfrm>
              <a:prstGeom prst="rect">
                <a:avLst/>
              </a:prstGeom>
              <a:solidFill>
                <a:srgbClr val="006A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8" name="Agrupar 67">
              <a:extLst>
                <a:ext uri="{FF2B5EF4-FFF2-40B4-BE49-F238E27FC236}">
                  <a16:creationId xmlns:a16="http://schemas.microsoft.com/office/drawing/2014/main" id="{64A8AC17-50CD-4F3B-BF4F-930F5331894F}"/>
                </a:ext>
              </a:extLst>
            </p:cNvPr>
            <p:cNvGrpSpPr/>
            <p:nvPr/>
          </p:nvGrpSpPr>
          <p:grpSpPr>
            <a:xfrm>
              <a:off x="0" y="587826"/>
              <a:ext cx="5268687" cy="1175658"/>
              <a:chOff x="0" y="587826"/>
              <a:chExt cx="5268687" cy="1175658"/>
            </a:xfrm>
          </p:grpSpPr>
          <p:sp>
            <p:nvSpPr>
              <p:cNvPr id="73" name="Paralelogramo 72">
                <a:extLst>
                  <a:ext uri="{FF2B5EF4-FFF2-40B4-BE49-F238E27FC236}">
                    <a16:creationId xmlns:a16="http://schemas.microsoft.com/office/drawing/2014/main" id="{433C805B-77EE-4885-8FD6-0309B725E153}"/>
                  </a:ext>
                </a:extLst>
              </p:cNvPr>
              <p:cNvSpPr/>
              <p:nvPr/>
            </p:nvSpPr>
            <p:spPr>
              <a:xfrm>
                <a:off x="1" y="587827"/>
                <a:ext cx="5268686" cy="1175657"/>
              </a:xfrm>
              <a:prstGeom prst="parallelogram">
                <a:avLst>
                  <a:gd name="adj" fmla="val 102778"/>
                </a:avLst>
              </a:prstGeom>
              <a:solidFill>
                <a:srgbClr val="258D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74" name="Retângulo 73">
                <a:extLst>
                  <a:ext uri="{FF2B5EF4-FFF2-40B4-BE49-F238E27FC236}">
                    <a16:creationId xmlns:a16="http://schemas.microsoft.com/office/drawing/2014/main" id="{B93B7627-4F2E-4D77-BF9E-7F87CD81F1BF}"/>
                  </a:ext>
                </a:extLst>
              </p:cNvPr>
              <p:cNvSpPr/>
              <p:nvPr/>
            </p:nvSpPr>
            <p:spPr>
              <a:xfrm>
                <a:off x="0" y="587826"/>
                <a:ext cx="1360714" cy="1175657"/>
              </a:xfrm>
              <a:prstGeom prst="rect">
                <a:avLst/>
              </a:prstGeom>
              <a:solidFill>
                <a:srgbClr val="258D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69" name="Seta: Pentágono 68">
              <a:extLst>
                <a:ext uri="{FF2B5EF4-FFF2-40B4-BE49-F238E27FC236}">
                  <a16:creationId xmlns:a16="http://schemas.microsoft.com/office/drawing/2014/main" id="{D40D5996-7834-4D76-8378-18B12C6337A0}"/>
                </a:ext>
              </a:extLst>
            </p:cNvPr>
            <p:cNvSpPr/>
            <p:nvPr/>
          </p:nvSpPr>
          <p:spPr>
            <a:xfrm flipH="1">
              <a:off x="5355771" y="-1"/>
              <a:ext cx="6836228" cy="1763484"/>
            </a:xfrm>
            <a:prstGeom prst="homePlate">
              <a:avLst>
                <a:gd name="adj" fmla="val 63580"/>
              </a:avLst>
            </a:prstGeom>
            <a:solidFill>
              <a:srgbClr val="258D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0" name="Triângulo isósceles 69">
              <a:extLst>
                <a:ext uri="{FF2B5EF4-FFF2-40B4-BE49-F238E27FC236}">
                  <a16:creationId xmlns:a16="http://schemas.microsoft.com/office/drawing/2014/main" id="{B21FA0DC-F46C-455E-9191-96FB8F5C94CD}"/>
                </a:ext>
              </a:extLst>
            </p:cNvPr>
            <p:cNvSpPr/>
            <p:nvPr/>
          </p:nvSpPr>
          <p:spPr>
            <a:xfrm>
              <a:off x="6901544" y="729596"/>
              <a:ext cx="1334281" cy="1033888"/>
            </a:xfrm>
            <a:prstGeom prst="triangle">
              <a:avLst>
                <a:gd name="adj" fmla="val 52400"/>
              </a:avLst>
            </a:prstGeom>
            <a:solidFill>
              <a:srgbClr val="3F96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0ED4BB90-4F61-4D11-AE3F-DEF27A534927}"/>
              </a:ext>
            </a:extLst>
          </p:cNvPr>
          <p:cNvSpPr txBox="1"/>
          <p:nvPr/>
        </p:nvSpPr>
        <p:spPr>
          <a:xfrm>
            <a:off x="208648" y="2946082"/>
            <a:ext cx="117747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ATIVIDADES DE APOIO À APRENDIZAGEM</a:t>
            </a:r>
          </a:p>
          <a:p>
            <a:pPr algn="r"/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0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riângulo Retângulo 23">
            <a:extLst>
              <a:ext uri="{FF2B5EF4-FFF2-40B4-BE49-F238E27FC236}">
                <a16:creationId xmlns:a16="http://schemas.microsoft.com/office/drawing/2014/main" id="{5C406976-F92B-44B9-8D29-4DEB44D4D631}"/>
              </a:ext>
            </a:extLst>
          </p:cNvPr>
          <p:cNvSpPr/>
          <p:nvPr/>
        </p:nvSpPr>
        <p:spPr>
          <a:xfrm rot="18921122">
            <a:off x="6722078" y="-897671"/>
            <a:ext cx="1783396" cy="1817107"/>
          </a:xfrm>
          <a:prstGeom prst="rtTriangle">
            <a:avLst/>
          </a:prstGeom>
          <a:solidFill>
            <a:srgbClr val="008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10315286-9EF2-4264-B3AA-24CBC5880BD3}"/>
              </a:ext>
            </a:extLst>
          </p:cNvPr>
          <p:cNvGrpSpPr/>
          <p:nvPr/>
        </p:nvGrpSpPr>
        <p:grpSpPr>
          <a:xfrm>
            <a:off x="0" y="-1"/>
            <a:ext cx="12202884" cy="1283903"/>
            <a:chOff x="0" y="-1"/>
            <a:chExt cx="12202884" cy="2503438"/>
          </a:xfrm>
        </p:grpSpPr>
        <p:sp>
          <p:nvSpPr>
            <p:cNvPr id="22" name="Meio-quadro 21">
              <a:extLst>
                <a:ext uri="{FF2B5EF4-FFF2-40B4-BE49-F238E27FC236}">
                  <a16:creationId xmlns:a16="http://schemas.microsoft.com/office/drawing/2014/main" id="{2386FA7D-ED91-41C7-8529-CB099B50D138}"/>
                </a:ext>
              </a:extLst>
            </p:cNvPr>
            <p:cNvSpPr/>
            <p:nvPr/>
          </p:nvSpPr>
          <p:spPr>
            <a:xfrm flipH="1">
              <a:off x="4327851" y="0"/>
              <a:ext cx="2258006" cy="1567543"/>
            </a:xfrm>
            <a:prstGeom prst="halfFrame">
              <a:avLst>
                <a:gd name="adj1" fmla="val 83323"/>
                <a:gd name="adj2" fmla="val 77001"/>
              </a:avLst>
            </a:prstGeom>
            <a:solidFill>
              <a:srgbClr val="006A8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</a:endParaRPr>
            </a:p>
          </p:txBody>
        </p: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1B2B1014-05C9-4961-A89C-A076AB37B73E}"/>
                </a:ext>
              </a:extLst>
            </p:cNvPr>
            <p:cNvGrpSpPr/>
            <p:nvPr/>
          </p:nvGrpSpPr>
          <p:grpSpPr>
            <a:xfrm>
              <a:off x="0" y="-1"/>
              <a:ext cx="6585857" cy="881744"/>
              <a:chOff x="0" y="-1"/>
              <a:chExt cx="6585857" cy="1175658"/>
            </a:xfrm>
          </p:grpSpPr>
          <p:sp>
            <p:nvSpPr>
              <p:cNvPr id="6" name="Paralelogramo 5">
                <a:extLst>
                  <a:ext uri="{FF2B5EF4-FFF2-40B4-BE49-F238E27FC236}">
                    <a16:creationId xmlns:a16="http://schemas.microsoft.com/office/drawing/2014/main" id="{1FF52ECB-52F4-4A5B-BE3A-756D33F7C100}"/>
                  </a:ext>
                </a:extLst>
              </p:cNvPr>
              <p:cNvSpPr/>
              <p:nvPr/>
            </p:nvSpPr>
            <p:spPr>
              <a:xfrm>
                <a:off x="0" y="0"/>
                <a:ext cx="6585857" cy="1175657"/>
              </a:xfrm>
              <a:prstGeom prst="parallelogram">
                <a:avLst>
                  <a:gd name="adj" fmla="val 102778"/>
                </a:avLst>
              </a:prstGeom>
              <a:solidFill>
                <a:srgbClr val="006A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9B6ED52D-0C9D-45CA-A869-98D9598BF12C}"/>
                  </a:ext>
                </a:extLst>
              </p:cNvPr>
              <p:cNvSpPr/>
              <p:nvPr/>
            </p:nvSpPr>
            <p:spPr>
              <a:xfrm>
                <a:off x="0" y="-1"/>
                <a:ext cx="1360714" cy="1175657"/>
              </a:xfrm>
              <a:prstGeom prst="rect">
                <a:avLst/>
              </a:prstGeom>
              <a:solidFill>
                <a:srgbClr val="006A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2A60ACC0-C683-44AF-A1F6-CDB997E76731}"/>
                </a:ext>
              </a:extLst>
            </p:cNvPr>
            <p:cNvGrpSpPr/>
            <p:nvPr/>
          </p:nvGrpSpPr>
          <p:grpSpPr>
            <a:xfrm>
              <a:off x="0" y="587826"/>
              <a:ext cx="5268687" cy="1175658"/>
              <a:chOff x="0" y="587826"/>
              <a:chExt cx="5268687" cy="1175658"/>
            </a:xfrm>
          </p:grpSpPr>
          <p:sp>
            <p:nvSpPr>
              <p:cNvPr id="13" name="Paralelogramo 12">
                <a:extLst>
                  <a:ext uri="{FF2B5EF4-FFF2-40B4-BE49-F238E27FC236}">
                    <a16:creationId xmlns:a16="http://schemas.microsoft.com/office/drawing/2014/main" id="{EF058F88-E176-49B1-B820-8924D64B40DE}"/>
                  </a:ext>
                </a:extLst>
              </p:cNvPr>
              <p:cNvSpPr/>
              <p:nvPr/>
            </p:nvSpPr>
            <p:spPr>
              <a:xfrm>
                <a:off x="1" y="587827"/>
                <a:ext cx="5268686" cy="1175657"/>
              </a:xfrm>
              <a:prstGeom prst="parallelogram">
                <a:avLst>
                  <a:gd name="adj" fmla="val 102778"/>
                </a:avLst>
              </a:prstGeom>
              <a:solidFill>
                <a:srgbClr val="258D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ED7A6748-AD65-481B-9CFD-F57AAA4C8E85}"/>
                  </a:ext>
                </a:extLst>
              </p:cNvPr>
              <p:cNvSpPr/>
              <p:nvPr/>
            </p:nvSpPr>
            <p:spPr>
              <a:xfrm>
                <a:off x="0" y="587826"/>
                <a:ext cx="1360714" cy="1175657"/>
              </a:xfrm>
              <a:prstGeom prst="rect">
                <a:avLst/>
              </a:prstGeom>
              <a:solidFill>
                <a:srgbClr val="258D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23" name="Seta: Pentágono 22">
              <a:extLst>
                <a:ext uri="{FF2B5EF4-FFF2-40B4-BE49-F238E27FC236}">
                  <a16:creationId xmlns:a16="http://schemas.microsoft.com/office/drawing/2014/main" id="{51CBF7FF-007A-44A7-9CC5-6B2EED64A36F}"/>
                </a:ext>
              </a:extLst>
            </p:cNvPr>
            <p:cNvSpPr/>
            <p:nvPr/>
          </p:nvSpPr>
          <p:spPr>
            <a:xfrm flipH="1">
              <a:off x="5355771" y="-1"/>
              <a:ext cx="6836228" cy="1763484"/>
            </a:xfrm>
            <a:prstGeom prst="homePlate">
              <a:avLst>
                <a:gd name="adj" fmla="val 63580"/>
              </a:avLst>
            </a:prstGeom>
            <a:solidFill>
              <a:srgbClr val="258D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Triângulo isósceles 24">
              <a:extLst>
                <a:ext uri="{FF2B5EF4-FFF2-40B4-BE49-F238E27FC236}">
                  <a16:creationId xmlns:a16="http://schemas.microsoft.com/office/drawing/2014/main" id="{DA00C51D-8223-4351-AB2C-B896C5F3B95F}"/>
                </a:ext>
              </a:extLst>
            </p:cNvPr>
            <p:cNvSpPr/>
            <p:nvPr/>
          </p:nvSpPr>
          <p:spPr>
            <a:xfrm>
              <a:off x="6901543" y="1023254"/>
              <a:ext cx="1334281" cy="740229"/>
            </a:xfrm>
            <a:prstGeom prst="triangle">
              <a:avLst>
                <a:gd name="adj" fmla="val 53161"/>
              </a:avLst>
            </a:prstGeom>
            <a:solidFill>
              <a:srgbClr val="3F96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Paralelogramo 25">
              <a:extLst>
                <a:ext uri="{FF2B5EF4-FFF2-40B4-BE49-F238E27FC236}">
                  <a16:creationId xmlns:a16="http://schemas.microsoft.com/office/drawing/2014/main" id="{524C9A7F-08A8-4823-B028-63CF094F482E}"/>
                </a:ext>
              </a:extLst>
            </p:cNvPr>
            <p:cNvSpPr/>
            <p:nvPr/>
          </p:nvSpPr>
          <p:spPr>
            <a:xfrm flipH="1">
              <a:off x="7053940" y="1763208"/>
              <a:ext cx="5148944" cy="740229"/>
            </a:xfrm>
            <a:prstGeom prst="parallelogram">
              <a:avLst>
                <a:gd name="adj" fmla="val 85030"/>
              </a:avLst>
            </a:prstGeom>
            <a:solidFill>
              <a:srgbClr val="C866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AC2770FC-625C-46B8-9179-34D7EB4D1404}"/>
                </a:ext>
              </a:extLst>
            </p:cNvPr>
            <p:cNvSpPr/>
            <p:nvPr/>
          </p:nvSpPr>
          <p:spPr>
            <a:xfrm>
              <a:off x="11430005" y="1763208"/>
              <a:ext cx="762000" cy="740229"/>
            </a:xfrm>
            <a:prstGeom prst="rect">
              <a:avLst/>
            </a:prstGeom>
            <a:solidFill>
              <a:srgbClr val="C866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" name="Retângulo 1"/>
          <p:cNvSpPr/>
          <p:nvPr/>
        </p:nvSpPr>
        <p:spPr>
          <a:xfrm>
            <a:off x="4708101" y="762836"/>
            <a:ext cx="1320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smtClean="0">
                <a:latin typeface="Arial" panose="020B0604020202020204" pitchFamily="34" charset="0"/>
                <a:cs typeface="Arial" panose="020B0604020202020204" pitchFamily="34" charset="0"/>
              </a:rPr>
              <a:t>4º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DIA </a:t>
            </a:r>
            <a:endParaRPr lang="pt-BR" sz="2800" dirty="0"/>
          </a:p>
        </p:txBody>
      </p:sp>
      <p:sp>
        <p:nvSpPr>
          <p:cNvPr id="57" name="Retângulo 56"/>
          <p:cNvSpPr/>
          <p:nvPr/>
        </p:nvSpPr>
        <p:spPr>
          <a:xfrm>
            <a:off x="163773" y="1315535"/>
            <a:ext cx="11887200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pt-BR" sz="25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BR" sz="25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PARA CADA FIGURA INDICADA POR LETRA, CONTE E ESCREVA NO SEU CADERNO O NÚMERO DE PONTINHOS.</a:t>
            </a: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69" y="2552132"/>
            <a:ext cx="4124218" cy="3727913"/>
          </a:xfrm>
          <a:prstGeom prst="rect">
            <a:avLst/>
          </a:prstGeom>
        </p:spPr>
      </p:pic>
      <p:pic>
        <p:nvPicPr>
          <p:cNvPr id="20" name="Imagem 1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23"/>
          <a:stretch/>
        </p:blipFill>
        <p:spPr>
          <a:xfrm>
            <a:off x="5990595" y="3149798"/>
            <a:ext cx="5439410" cy="253257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57" y="2568178"/>
            <a:ext cx="359665" cy="35966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18" y="3344074"/>
            <a:ext cx="359665" cy="35661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18" y="4092662"/>
            <a:ext cx="359665" cy="35966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05" y="4957308"/>
            <a:ext cx="356617" cy="35661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57" y="5730156"/>
            <a:ext cx="359665" cy="35966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193" y="2568177"/>
            <a:ext cx="359665" cy="359665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139" y="3295483"/>
            <a:ext cx="359665" cy="356617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539" y="4095321"/>
            <a:ext cx="359665" cy="359665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87" y="4930318"/>
            <a:ext cx="356617" cy="359665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87" y="5733204"/>
            <a:ext cx="359665" cy="35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5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riângulo Retângulo 23">
            <a:extLst>
              <a:ext uri="{FF2B5EF4-FFF2-40B4-BE49-F238E27FC236}">
                <a16:creationId xmlns:a16="http://schemas.microsoft.com/office/drawing/2014/main" id="{5C406976-F92B-44B9-8D29-4DEB44D4D631}"/>
              </a:ext>
            </a:extLst>
          </p:cNvPr>
          <p:cNvSpPr/>
          <p:nvPr/>
        </p:nvSpPr>
        <p:spPr>
          <a:xfrm rot="18921122">
            <a:off x="6722078" y="-897671"/>
            <a:ext cx="1783396" cy="1817107"/>
          </a:xfrm>
          <a:prstGeom prst="rtTriangle">
            <a:avLst/>
          </a:prstGeom>
          <a:solidFill>
            <a:srgbClr val="008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10315286-9EF2-4264-B3AA-24CBC5880BD3}"/>
              </a:ext>
            </a:extLst>
          </p:cNvPr>
          <p:cNvGrpSpPr/>
          <p:nvPr/>
        </p:nvGrpSpPr>
        <p:grpSpPr>
          <a:xfrm>
            <a:off x="0" y="-1"/>
            <a:ext cx="12202884" cy="1283903"/>
            <a:chOff x="0" y="-1"/>
            <a:chExt cx="12202884" cy="2503438"/>
          </a:xfrm>
        </p:grpSpPr>
        <p:sp>
          <p:nvSpPr>
            <p:cNvPr id="22" name="Meio-quadro 21">
              <a:extLst>
                <a:ext uri="{FF2B5EF4-FFF2-40B4-BE49-F238E27FC236}">
                  <a16:creationId xmlns:a16="http://schemas.microsoft.com/office/drawing/2014/main" id="{2386FA7D-ED91-41C7-8529-CB099B50D138}"/>
                </a:ext>
              </a:extLst>
            </p:cNvPr>
            <p:cNvSpPr/>
            <p:nvPr/>
          </p:nvSpPr>
          <p:spPr>
            <a:xfrm flipH="1">
              <a:off x="4327851" y="0"/>
              <a:ext cx="2258006" cy="1567543"/>
            </a:xfrm>
            <a:prstGeom prst="halfFrame">
              <a:avLst>
                <a:gd name="adj1" fmla="val 83323"/>
                <a:gd name="adj2" fmla="val 77001"/>
              </a:avLst>
            </a:prstGeom>
            <a:solidFill>
              <a:srgbClr val="006A8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</a:endParaRPr>
            </a:p>
          </p:txBody>
        </p: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1B2B1014-05C9-4961-A89C-A076AB37B73E}"/>
                </a:ext>
              </a:extLst>
            </p:cNvPr>
            <p:cNvGrpSpPr/>
            <p:nvPr/>
          </p:nvGrpSpPr>
          <p:grpSpPr>
            <a:xfrm>
              <a:off x="0" y="-1"/>
              <a:ext cx="6585857" cy="881744"/>
              <a:chOff x="0" y="-1"/>
              <a:chExt cx="6585857" cy="1175658"/>
            </a:xfrm>
          </p:grpSpPr>
          <p:sp>
            <p:nvSpPr>
              <p:cNvPr id="6" name="Paralelogramo 5">
                <a:extLst>
                  <a:ext uri="{FF2B5EF4-FFF2-40B4-BE49-F238E27FC236}">
                    <a16:creationId xmlns:a16="http://schemas.microsoft.com/office/drawing/2014/main" id="{1FF52ECB-52F4-4A5B-BE3A-756D33F7C100}"/>
                  </a:ext>
                </a:extLst>
              </p:cNvPr>
              <p:cNvSpPr/>
              <p:nvPr/>
            </p:nvSpPr>
            <p:spPr>
              <a:xfrm>
                <a:off x="0" y="0"/>
                <a:ext cx="6585857" cy="1175657"/>
              </a:xfrm>
              <a:prstGeom prst="parallelogram">
                <a:avLst>
                  <a:gd name="adj" fmla="val 102778"/>
                </a:avLst>
              </a:prstGeom>
              <a:solidFill>
                <a:srgbClr val="006A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9B6ED52D-0C9D-45CA-A869-98D9598BF12C}"/>
                  </a:ext>
                </a:extLst>
              </p:cNvPr>
              <p:cNvSpPr/>
              <p:nvPr/>
            </p:nvSpPr>
            <p:spPr>
              <a:xfrm>
                <a:off x="0" y="-1"/>
                <a:ext cx="1360714" cy="1175657"/>
              </a:xfrm>
              <a:prstGeom prst="rect">
                <a:avLst/>
              </a:prstGeom>
              <a:solidFill>
                <a:srgbClr val="006A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2A60ACC0-C683-44AF-A1F6-CDB997E76731}"/>
                </a:ext>
              </a:extLst>
            </p:cNvPr>
            <p:cNvGrpSpPr/>
            <p:nvPr/>
          </p:nvGrpSpPr>
          <p:grpSpPr>
            <a:xfrm>
              <a:off x="0" y="587826"/>
              <a:ext cx="5268687" cy="1175658"/>
              <a:chOff x="0" y="587826"/>
              <a:chExt cx="5268687" cy="1175658"/>
            </a:xfrm>
          </p:grpSpPr>
          <p:sp>
            <p:nvSpPr>
              <p:cNvPr id="13" name="Paralelogramo 12">
                <a:extLst>
                  <a:ext uri="{FF2B5EF4-FFF2-40B4-BE49-F238E27FC236}">
                    <a16:creationId xmlns:a16="http://schemas.microsoft.com/office/drawing/2014/main" id="{EF058F88-E176-49B1-B820-8924D64B40DE}"/>
                  </a:ext>
                </a:extLst>
              </p:cNvPr>
              <p:cNvSpPr/>
              <p:nvPr/>
            </p:nvSpPr>
            <p:spPr>
              <a:xfrm>
                <a:off x="1" y="587827"/>
                <a:ext cx="5268686" cy="1175657"/>
              </a:xfrm>
              <a:prstGeom prst="parallelogram">
                <a:avLst>
                  <a:gd name="adj" fmla="val 102778"/>
                </a:avLst>
              </a:prstGeom>
              <a:solidFill>
                <a:srgbClr val="258D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ED7A6748-AD65-481B-9CFD-F57AAA4C8E85}"/>
                  </a:ext>
                </a:extLst>
              </p:cNvPr>
              <p:cNvSpPr/>
              <p:nvPr/>
            </p:nvSpPr>
            <p:spPr>
              <a:xfrm>
                <a:off x="0" y="587826"/>
                <a:ext cx="1360714" cy="1175657"/>
              </a:xfrm>
              <a:prstGeom prst="rect">
                <a:avLst/>
              </a:prstGeom>
              <a:solidFill>
                <a:srgbClr val="258D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23" name="Seta: Pentágono 22">
              <a:extLst>
                <a:ext uri="{FF2B5EF4-FFF2-40B4-BE49-F238E27FC236}">
                  <a16:creationId xmlns:a16="http://schemas.microsoft.com/office/drawing/2014/main" id="{51CBF7FF-007A-44A7-9CC5-6B2EED64A36F}"/>
                </a:ext>
              </a:extLst>
            </p:cNvPr>
            <p:cNvSpPr/>
            <p:nvPr/>
          </p:nvSpPr>
          <p:spPr>
            <a:xfrm flipH="1">
              <a:off x="5355771" y="-1"/>
              <a:ext cx="6836228" cy="1763484"/>
            </a:xfrm>
            <a:prstGeom prst="homePlate">
              <a:avLst>
                <a:gd name="adj" fmla="val 63580"/>
              </a:avLst>
            </a:prstGeom>
            <a:solidFill>
              <a:srgbClr val="258D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Triângulo isósceles 24">
              <a:extLst>
                <a:ext uri="{FF2B5EF4-FFF2-40B4-BE49-F238E27FC236}">
                  <a16:creationId xmlns:a16="http://schemas.microsoft.com/office/drawing/2014/main" id="{DA00C51D-8223-4351-AB2C-B896C5F3B95F}"/>
                </a:ext>
              </a:extLst>
            </p:cNvPr>
            <p:cNvSpPr/>
            <p:nvPr/>
          </p:nvSpPr>
          <p:spPr>
            <a:xfrm>
              <a:off x="6901543" y="1023254"/>
              <a:ext cx="1334281" cy="740229"/>
            </a:xfrm>
            <a:prstGeom prst="triangle">
              <a:avLst>
                <a:gd name="adj" fmla="val 53161"/>
              </a:avLst>
            </a:prstGeom>
            <a:solidFill>
              <a:srgbClr val="3F96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Paralelogramo 25">
              <a:extLst>
                <a:ext uri="{FF2B5EF4-FFF2-40B4-BE49-F238E27FC236}">
                  <a16:creationId xmlns:a16="http://schemas.microsoft.com/office/drawing/2014/main" id="{524C9A7F-08A8-4823-B028-63CF094F482E}"/>
                </a:ext>
              </a:extLst>
            </p:cNvPr>
            <p:cNvSpPr/>
            <p:nvPr/>
          </p:nvSpPr>
          <p:spPr>
            <a:xfrm flipH="1">
              <a:off x="7053940" y="1763208"/>
              <a:ext cx="5148944" cy="740229"/>
            </a:xfrm>
            <a:prstGeom prst="parallelogram">
              <a:avLst>
                <a:gd name="adj" fmla="val 85030"/>
              </a:avLst>
            </a:prstGeom>
            <a:solidFill>
              <a:srgbClr val="C866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AC2770FC-625C-46B8-9179-34D7EB4D1404}"/>
                </a:ext>
              </a:extLst>
            </p:cNvPr>
            <p:cNvSpPr/>
            <p:nvPr/>
          </p:nvSpPr>
          <p:spPr>
            <a:xfrm>
              <a:off x="11430005" y="1763208"/>
              <a:ext cx="762000" cy="740229"/>
            </a:xfrm>
            <a:prstGeom prst="rect">
              <a:avLst/>
            </a:prstGeom>
            <a:solidFill>
              <a:srgbClr val="C866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9" name="Retângulo 18"/>
          <p:cNvSpPr/>
          <p:nvPr/>
        </p:nvSpPr>
        <p:spPr>
          <a:xfrm>
            <a:off x="163773" y="1315535"/>
            <a:ext cx="11887200" cy="534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pt-BR" sz="25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sz="25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LUANA COMPROU TRÊS MAÇÃS E JULIA COMPROU 5 MAÇAS. VEJA A FIGURA</a:t>
            </a:r>
          </a:p>
        </p:txBody>
      </p:sp>
      <p:grpSp>
        <p:nvGrpSpPr>
          <p:cNvPr id="5" name="Agrupar 4"/>
          <p:cNvGrpSpPr/>
          <p:nvPr/>
        </p:nvGrpSpPr>
        <p:grpSpPr>
          <a:xfrm>
            <a:off x="3171998" y="2868254"/>
            <a:ext cx="1194178" cy="1178158"/>
            <a:chOff x="3351987" y="2595518"/>
            <a:chExt cx="1916700" cy="1833479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5327" y="2595518"/>
              <a:ext cx="766680" cy="814688"/>
            </a:xfrm>
            <a:prstGeom prst="rect">
              <a:avLst/>
            </a:prstGeom>
          </p:spPr>
        </p:pic>
        <p:pic>
          <p:nvPicPr>
            <p:cNvPr id="20" name="Imagem 19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2007" y="3206965"/>
              <a:ext cx="766680" cy="814688"/>
            </a:xfrm>
            <a:prstGeom prst="rect">
              <a:avLst/>
            </a:prstGeom>
          </p:spPr>
        </p:pic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1987" y="3614309"/>
              <a:ext cx="766680" cy="814688"/>
            </a:xfrm>
            <a:prstGeom prst="rect">
              <a:avLst/>
            </a:prstGeom>
          </p:spPr>
        </p:pic>
      </p:grpSp>
      <p:grpSp>
        <p:nvGrpSpPr>
          <p:cNvPr id="4" name="Agrupar 3"/>
          <p:cNvGrpSpPr/>
          <p:nvPr/>
        </p:nvGrpSpPr>
        <p:grpSpPr>
          <a:xfrm>
            <a:off x="9127547" y="2678378"/>
            <a:ext cx="1519653" cy="1685464"/>
            <a:chOff x="9067912" y="2188174"/>
            <a:chExt cx="2439100" cy="2622961"/>
          </a:xfrm>
        </p:grpSpPr>
        <p:pic>
          <p:nvPicPr>
            <p:cNvPr id="29" name="Imagem 28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5808" y="3996447"/>
              <a:ext cx="766680" cy="814688"/>
            </a:xfrm>
            <a:prstGeom prst="rect">
              <a:avLst/>
            </a:prstGeom>
          </p:spPr>
        </p:pic>
        <p:pic>
          <p:nvPicPr>
            <p:cNvPr id="30" name="Imagem 29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4747" y="3996447"/>
              <a:ext cx="766680" cy="814688"/>
            </a:xfrm>
            <a:prstGeom prst="rect">
              <a:avLst/>
            </a:prstGeom>
          </p:spPr>
        </p:pic>
        <p:pic>
          <p:nvPicPr>
            <p:cNvPr id="31" name="Imagem 30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7912" y="2993060"/>
              <a:ext cx="766680" cy="814688"/>
            </a:xfrm>
            <a:prstGeom prst="rect">
              <a:avLst/>
            </a:prstGeom>
          </p:spPr>
        </p:pic>
        <p:pic>
          <p:nvPicPr>
            <p:cNvPr id="32" name="Imagem 31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0332" y="2993060"/>
              <a:ext cx="766680" cy="814688"/>
            </a:xfrm>
            <a:prstGeom prst="rect">
              <a:avLst/>
            </a:prstGeom>
          </p:spPr>
        </p:pic>
        <p:pic>
          <p:nvPicPr>
            <p:cNvPr id="33" name="Imagem 32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3774" y="2188174"/>
              <a:ext cx="766680" cy="814688"/>
            </a:xfrm>
            <a:prstGeom prst="rect">
              <a:avLst/>
            </a:prstGeom>
          </p:spPr>
        </p:pic>
      </p:grpSp>
      <p:pic>
        <p:nvPicPr>
          <p:cNvPr id="34" name="Imagem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40"/>
          <a:stretch/>
        </p:blipFill>
        <p:spPr>
          <a:xfrm>
            <a:off x="7543474" y="2055871"/>
            <a:ext cx="1236017" cy="2888793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435261" y="5150238"/>
            <a:ext cx="73841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RESPONDA EM SEU CADERNO:</a:t>
            </a:r>
          </a:p>
          <a:p>
            <a:r>
              <a:rPr lang="pt-BR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A)</a:t>
            </a:r>
            <a:r>
              <a:rPr lang="pt-BR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JULIA É A CRIANÇA DA ESQUERDA OU A CRIANÇA DA DIRETA?</a:t>
            </a:r>
          </a:p>
          <a:p>
            <a:r>
              <a:rPr lang="pt-BR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B)</a:t>
            </a:r>
            <a:r>
              <a:rPr lang="pt-BR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QUANTAS BALAS AS DUAS CRIANÇAS TÊM JUNTAS?</a:t>
            </a:r>
            <a:endParaRPr lang="pt-BR" sz="2000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1"/>
          <a:stretch/>
        </p:blipFill>
        <p:spPr>
          <a:xfrm>
            <a:off x="1493754" y="2361908"/>
            <a:ext cx="1417602" cy="248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riângulo Retângulo 23">
            <a:extLst>
              <a:ext uri="{FF2B5EF4-FFF2-40B4-BE49-F238E27FC236}">
                <a16:creationId xmlns:a16="http://schemas.microsoft.com/office/drawing/2014/main" id="{5C406976-F92B-44B9-8D29-4DEB44D4D631}"/>
              </a:ext>
            </a:extLst>
          </p:cNvPr>
          <p:cNvSpPr/>
          <p:nvPr/>
        </p:nvSpPr>
        <p:spPr>
          <a:xfrm rot="18921122">
            <a:off x="6722078" y="-897671"/>
            <a:ext cx="1783396" cy="1817107"/>
          </a:xfrm>
          <a:prstGeom prst="rtTriangle">
            <a:avLst/>
          </a:prstGeom>
          <a:solidFill>
            <a:srgbClr val="008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10315286-9EF2-4264-B3AA-24CBC5880BD3}"/>
              </a:ext>
            </a:extLst>
          </p:cNvPr>
          <p:cNvGrpSpPr/>
          <p:nvPr/>
        </p:nvGrpSpPr>
        <p:grpSpPr>
          <a:xfrm>
            <a:off x="0" y="-1"/>
            <a:ext cx="12202884" cy="1283903"/>
            <a:chOff x="0" y="-1"/>
            <a:chExt cx="12202884" cy="2503438"/>
          </a:xfrm>
        </p:grpSpPr>
        <p:sp>
          <p:nvSpPr>
            <p:cNvPr id="22" name="Meio-quadro 21">
              <a:extLst>
                <a:ext uri="{FF2B5EF4-FFF2-40B4-BE49-F238E27FC236}">
                  <a16:creationId xmlns:a16="http://schemas.microsoft.com/office/drawing/2014/main" id="{2386FA7D-ED91-41C7-8529-CB099B50D138}"/>
                </a:ext>
              </a:extLst>
            </p:cNvPr>
            <p:cNvSpPr/>
            <p:nvPr/>
          </p:nvSpPr>
          <p:spPr>
            <a:xfrm flipH="1">
              <a:off x="4327851" y="0"/>
              <a:ext cx="2258006" cy="1567543"/>
            </a:xfrm>
            <a:prstGeom prst="halfFrame">
              <a:avLst>
                <a:gd name="adj1" fmla="val 83323"/>
                <a:gd name="adj2" fmla="val 77001"/>
              </a:avLst>
            </a:prstGeom>
            <a:solidFill>
              <a:srgbClr val="006A8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</a:endParaRPr>
            </a:p>
          </p:txBody>
        </p: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1B2B1014-05C9-4961-A89C-A076AB37B73E}"/>
                </a:ext>
              </a:extLst>
            </p:cNvPr>
            <p:cNvGrpSpPr/>
            <p:nvPr/>
          </p:nvGrpSpPr>
          <p:grpSpPr>
            <a:xfrm>
              <a:off x="0" y="-1"/>
              <a:ext cx="6585857" cy="881744"/>
              <a:chOff x="0" y="-1"/>
              <a:chExt cx="6585857" cy="1175658"/>
            </a:xfrm>
          </p:grpSpPr>
          <p:sp>
            <p:nvSpPr>
              <p:cNvPr id="6" name="Paralelogramo 5">
                <a:extLst>
                  <a:ext uri="{FF2B5EF4-FFF2-40B4-BE49-F238E27FC236}">
                    <a16:creationId xmlns:a16="http://schemas.microsoft.com/office/drawing/2014/main" id="{1FF52ECB-52F4-4A5B-BE3A-756D33F7C100}"/>
                  </a:ext>
                </a:extLst>
              </p:cNvPr>
              <p:cNvSpPr/>
              <p:nvPr/>
            </p:nvSpPr>
            <p:spPr>
              <a:xfrm>
                <a:off x="0" y="0"/>
                <a:ext cx="6585857" cy="1175657"/>
              </a:xfrm>
              <a:prstGeom prst="parallelogram">
                <a:avLst>
                  <a:gd name="adj" fmla="val 102778"/>
                </a:avLst>
              </a:prstGeom>
              <a:solidFill>
                <a:srgbClr val="006A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9B6ED52D-0C9D-45CA-A869-98D9598BF12C}"/>
                  </a:ext>
                </a:extLst>
              </p:cNvPr>
              <p:cNvSpPr/>
              <p:nvPr/>
            </p:nvSpPr>
            <p:spPr>
              <a:xfrm>
                <a:off x="0" y="-1"/>
                <a:ext cx="1360714" cy="1175657"/>
              </a:xfrm>
              <a:prstGeom prst="rect">
                <a:avLst/>
              </a:prstGeom>
              <a:solidFill>
                <a:srgbClr val="006A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2A60ACC0-C683-44AF-A1F6-CDB997E76731}"/>
                </a:ext>
              </a:extLst>
            </p:cNvPr>
            <p:cNvGrpSpPr/>
            <p:nvPr/>
          </p:nvGrpSpPr>
          <p:grpSpPr>
            <a:xfrm>
              <a:off x="0" y="587826"/>
              <a:ext cx="5268687" cy="1175658"/>
              <a:chOff x="0" y="587826"/>
              <a:chExt cx="5268687" cy="1175658"/>
            </a:xfrm>
          </p:grpSpPr>
          <p:sp>
            <p:nvSpPr>
              <p:cNvPr id="13" name="Paralelogramo 12">
                <a:extLst>
                  <a:ext uri="{FF2B5EF4-FFF2-40B4-BE49-F238E27FC236}">
                    <a16:creationId xmlns:a16="http://schemas.microsoft.com/office/drawing/2014/main" id="{EF058F88-E176-49B1-B820-8924D64B40DE}"/>
                  </a:ext>
                </a:extLst>
              </p:cNvPr>
              <p:cNvSpPr/>
              <p:nvPr/>
            </p:nvSpPr>
            <p:spPr>
              <a:xfrm>
                <a:off x="1" y="587827"/>
                <a:ext cx="5268686" cy="1175657"/>
              </a:xfrm>
              <a:prstGeom prst="parallelogram">
                <a:avLst>
                  <a:gd name="adj" fmla="val 102778"/>
                </a:avLst>
              </a:prstGeom>
              <a:solidFill>
                <a:srgbClr val="258D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ED7A6748-AD65-481B-9CFD-F57AAA4C8E85}"/>
                  </a:ext>
                </a:extLst>
              </p:cNvPr>
              <p:cNvSpPr/>
              <p:nvPr/>
            </p:nvSpPr>
            <p:spPr>
              <a:xfrm>
                <a:off x="0" y="587826"/>
                <a:ext cx="1360714" cy="1175657"/>
              </a:xfrm>
              <a:prstGeom prst="rect">
                <a:avLst/>
              </a:prstGeom>
              <a:solidFill>
                <a:srgbClr val="258D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23" name="Seta: Pentágono 22">
              <a:extLst>
                <a:ext uri="{FF2B5EF4-FFF2-40B4-BE49-F238E27FC236}">
                  <a16:creationId xmlns:a16="http://schemas.microsoft.com/office/drawing/2014/main" id="{51CBF7FF-007A-44A7-9CC5-6B2EED64A36F}"/>
                </a:ext>
              </a:extLst>
            </p:cNvPr>
            <p:cNvSpPr/>
            <p:nvPr/>
          </p:nvSpPr>
          <p:spPr>
            <a:xfrm flipH="1">
              <a:off x="5355771" y="-1"/>
              <a:ext cx="6836228" cy="1763484"/>
            </a:xfrm>
            <a:prstGeom prst="homePlate">
              <a:avLst>
                <a:gd name="adj" fmla="val 63580"/>
              </a:avLst>
            </a:prstGeom>
            <a:solidFill>
              <a:srgbClr val="258D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Triângulo isósceles 24">
              <a:extLst>
                <a:ext uri="{FF2B5EF4-FFF2-40B4-BE49-F238E27FC236}">
                  <a16:creationId xmlns:a16="http://schemas.microsoft.com/office/drawing/2014/main" id="{DA00C51D-8223-4351-AB2C-B896C5F3B95F}"/>
                </a:ext>
              </a:extLst>
            </p:cNvPr>
            <p:cNvSpPr/>
            <p:nvPr/>
          </p:nvSpPr>
          <p:spPr>
            <a:xfrm>
              <a:off x="6901543" y="1023254"/>
              <a:ext cx="1334281" cy="740229"/>
            </a:xfrm>
            <a:prstGeom prst="triangle">
              <a:avLst>
                <a:gd name="adj" fmla="val 53161"/>
              </a:avLst>
            </a:prstGeom>
            <a:solidFill>
              <a:srgbClr val="3F96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Paralelogramo 25">
              <a:extLst>
                <a:ext uri="{FF2B5EF4-FFF2-40B4-BE49-F238E27FC236}">
                  <a16:creationId xmlns:a16="http://schemas.microsoft.com/office/drawing/2014/main" id="{524C9A7F-08A8-4823-B028-63CF094F482E}"/>
                </a:ext>
              </a:extLst>
            </p:cNvPr>
            <p:cNvSpPr/>
            <p:nvPr/>
          </p:nvSpPr>
          <p:spPr>
            <a:xfrm flipH="1">
              <a:off x="7053940" y="1763208"/>
              <a:ext cx="5148944" cy="740229"/>
            </a:xfrm>
            <a:prstGeom prst="parallelogram">
              <a:avLst>
                <a:gd name="adj" fmla="val 85030"/>
              </a:avLst>
            </a:prstGeom>
            <a:solidFill>
              <a:srgbClr val="C866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AC2770FC-625C-46B8-9179-34D7EB4D1404}"/>
                </a:ext>
              </a:extLst>
            </p:cNvPr>
            <p:cNvSpPr/>
            <p:nvPr/>
          </p:nvSpPr>
          <p:spPr>
            <a:xfrm>
              <a:off x="11430005" y="1763208"/>
              <a:ext cx="762000" cy="740229"/>
            </a:xfrm>
            <a:prstGeom prst="rect">
              <a:avLst/>
            </a:prstGeom>
            <a:solidFill>
              <a:srgbClr val="C866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7" name="Retângulo 16"/>
          <p:cNvSpPr/>
          <p:nvPr/>
        </p:nvSpPr>
        <p:spPr>
          <a:xfrm>
            <a:off x="163773" y="1315535"/>
            <a:ext cx="11887200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pt-BR" sz="25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pt-BR" sz="25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AO ESCREVER OS NÚMERO DE 1 A 10, RENATO SE ESQUECEU DE ESCREVER ALGUNS NÚMEROS. VEJA A SEGUIR.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513153" y="5108016"/>
            <a:ext cx="87906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RESPONDA EM SEU CADERNO:</a:t>
            </a:r>
          </a:p>
          <a:p>
            <a:r>
              <a:rPr lang="pt-BR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t-BR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) QUANTOS NÚMEROS RENATO ESCREVEU?</a:t>
            </a:r>
          </a:p>
          <a:p>
            <a:r>
              <a:rPr lang="pt-BR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pt-BR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) QUAIS NÚMEROS </a:t>
            </a:r>
            <a:r>
              <a:rPr lang="pt-BR" sz="2000" smtClean="0">
                <a:latin typeface="Calibri" panose="020F0502020204030204" pitchFamily="34" charset="0"/>
                <a:cs typeface="Times New Roman" panose="02020603050405020304" pitchFamily="18" charset="0"/>
              </a:rPr>
              <a:t>RENATO SE ESQUECEU </a:t>
            </a:r>
            <a:r>
              <a:rPr lang="pt-BR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DE ESCREVER?</a:t>
            </a:r>
            <a:endParaRPr lang="pt-BR" sz="2000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3587795" y="2408708"/>
            <a:ext cx="109677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000" b="1" dirty="0" smtClean="0">
                <a:latin typeface="Bradley Hand ITC" panose="03070402050302030203" pitchFamily="66" charset="0"/>
              </a:rPr>
              <a:t>10</a:t>
            </a:r>
            <a:endParaRPr lang="pt-BR" sz="7000" b="1" dirty="0">
              <a:latin typeface="Bradley Hand ITC" panose="03070402050302030203" pitchFamily="66" charset="0"/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7862215" y="3353294"/>
            <a:ext cx="65594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000" b="1" dirty="0" smtClean="0">
                <a:latin typeface="Bradley Hand ITC" panose="03070402050302030203" pitchFamily="66" charset="0"/>
              </a:rPr>
              <a:t>9</a:t>
            </a:r>
            <a:endParaRPr lang="pt-BR" sz="7000" b="1" dirty="0">
              <a:latin typeface="Bradley Hand ITC" panose="03070402050302030203" pitchFamily="66" charset="0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6515177" y="2274153"/>
            <a:ext cx="76335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000" b="1" dirty="0" smtClean="0">
                <a:latin typeface="Bradley Hand ITC" panose="03070402050302030203" pitchFamily="66" charset="0"/>
              </a:rPr>
              <a:t>7</a:t>
            </a:r>
            <a:endParaRPr lang="pt-BR" sz="7000" b="1" dirty="0">
              <a:latin typeface="Bradley Hand ITC" panose="03070402050302030203" pitchFamily="66" charset="0"/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4794784" y="3578259"/>
            <a:ext cx="72968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000" b="1" dirty="0" smtClean="0">
                <a:latin typeface="Bradley Hand ITC" panose="03070402050302030203" pitchFamily="66" charset="0"/>
              </a:rPr>
              <a:t>6</a:t>
            </a:r>
            <a:endParaRPr lang="pt-BR" sz="7000" b="1" dirty="0">
              <a:latin typeface="Bradley Hand ITC" panose="03070402050302030203" pitchFamily="66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10507094" y="3606020"/>
            <a:ext cx="69762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000" b="1" dirty="0" smtClean="0">
                <a:latin typeface="Bradley Hand ITC" panose="03070402050302030203" pitchFamily="66" charset="0"/>
              </a:rPr>
              <a:t>5</a:t>
            </a:r>
            <a:endParaRPr lang="pt-BR" sz="7000" b="1" dirty="0">
              <a:latin typeface="Bradley Hand ITC" panose="03070402050302030203" pitchFamily="66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748038" y="2291117"/>
            <a:ext cx="75212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000" b="1" dirty="0" smtClean="0">
                <a:latin typeface="Bradley Hand ITC" panose="03070402050302030203" pitchFamily="66" charset="0"/>
              </a:rPr>
              <a:t>4</a:t>
            </a:r>
            <a:endParaRPr lang="pt-BR" sz="7000" b="1" dirty="0">
              <a:latin typeface="Bradley Hand ITC" panose="03070402050302030203" pitchFamily="66" charset="0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1843390" y="3505345"/>
            <a:ext cx="69602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000" b="1" dirty="0" smtClean="0">
                <a:latin typeface="Bradley Hand ITC" panose="03070402050302030203" pitchFamily="66" charset="0"/>
              </a:rPr>
              <a:t>2</a:t>
            </a:r>
            <a:endParaRPr lang="pt-BR" sz="7000" b="1" dirty="0">
              <a:latin typeface="Bradley Hand ITC" panose="03070402050302030203" pitchFamily="66" charset="0"/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9315666" y="2273785"/>
            <a:ext cx="62549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000" b="1" dirty="0" smtClean="0">
                <a:latin typeface="Bradley Hand ITC" panose="03070402050302030203" pitchFamily="66" charset="0"/>
              </a:rPr>
              <a:t>1</a:t>
            </a:r>
            <a:endParaRPr lang="pt-BR" sz="70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26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135</Words>
  <Application>Microsoft Office PowerPoint</Application>
  <PresentationFormat>Widescreen</PresentationFormat>
  <Paragraphs>22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10" baseType="lpstr">
      <vt:lpstr>Arial</vt:lpstr>
      <vt:lpstr>Bradley Hand ITC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Laís Costa</dc:creator>
  <cp:lastModifiedBy>Mariana Ferreira Provetti</cp:lastModifiedBy>
  <cp:revision>31</cp:revision>
  <dcterms:created xsi:type="dcterms:W3CDTF">2020-03-26T18:29:34Z</dcterms:created>
  <dcterms:modified xsi:type="dcterms:W3CDTF">2020-04-03T19:27:34Z</dcterms:modified>
</cp:coreProperties>
</file>