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8DAB"/>
    <a:srgbClr val="3F96B0"/>
    <a:srgbClr val="006A88"/>
    <a:srgbClr val="C86673"/>
    <a:srgbClr val="0080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4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C1829E-C3B9-4F73-A145-DC56655798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85F2F4A-0027-4748-8876-48B6182633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CD80F4E-3A1B-43D2-8957-98FC30A3C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C5C0BB9-D09E-428B-A57F-8BF48A0BF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7E10E39-8BF3-49FB-AD9A-A7590BE11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1576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B3A397-ADA3-4C61-B515-39158ADD5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DAE2DA5-363D-458E-AF5C-49648D53B1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FEB1035-94B8-4AD1-B38A-2EF6B55CA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663249A-E204-4951-B320-CA3055CC4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15993C3-041B-4A03-95FC-036C764D1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4512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FD808D6-EED3-48B4-BB2B-3C7AF7F5F0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95B5082-CA83-437E-90B4-B055150C4F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CD8877D-8CD0-4A0B-9B7E-EC68624C9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50210AC-ACAF-4324-8D6E-07D3EC071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3A9C9EB-A000-4E20-ADA5-5F0C5E44C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7328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C5F972-161A-4745-9874-53B65A87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41DC175-0AE5-40ED-AE73-85AF9E0F9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6A37F6-392C-4282-AE41-2DA8B2DA1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4FF85D3-0128-4CF4-944A-3045D68CB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334A9A2-93D2-46E4-AE2A-FD08651CC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1691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CF659E-8F41-4FA0-95EE-BD8819412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07FF411-738B-4B47-9042-DCF614DE1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162A35A-9C33-4362-B5B2-C376B32C5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632C717-6E35-4BC4-AB2F-5BF16FE69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198D539-220B-45CB-9A17-9E9B68AB7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5585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B20DC6-1116-4320-8453-56057F352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6F82B14-E5DF-42B2-B173-966B08CC9F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7D4FB1E-E6ED-466F-B31E-3E42DE161F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0A76132-64EC-4F41-AC55-5444939DE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3160799-6BB7-41C5-A701-7EFDDB488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84FC2CE-D6F0-45A7-9F52-7E1AA24D0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5218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2BB747-6CA3-4E35-A567-9944A8BC9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93334D9-35DA-4AC3-ABB2-900F52BEFC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C6C207C-F6D0-4F74-95A0-355CE168FA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82F2EAF-C23B-47DF-9A84-59EEDC4FE6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C96891B-D3BE-40EA-8962-B40A59B03F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C8C46FE-36AC-4E74-91F8-DFD8F119A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327504B-9492-4395-A625-A6DAC4B04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49892E8-F541-4C09-AA8F-F0EC1266E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5523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B95D21-AB77-47EF-A619-AD418C146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B89151F-566B-4687-8AE5-6A7A045EF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E0EA24E-F1D3-45DE-B310-FA094E0ED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87D63C8-43D3-4CF9-96AC-C35896651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3869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981FDB3-CAE7-4207-A83C-99DDCF9AF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4AAEF73-CF02-466F-BCBC-F0FC26CE2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BCFA0D4-6C51-45D6-B0F7-BD682B5B7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3264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BDBC7B-4F93-4275-BC80-FA6EA87C7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FAC8AE3-17FF-425D-947E-09E5DFD4B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96BE3E3-0025-478A-BA62-82CFF5353B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3005DF9-D975-41CD-A5D1-FCC93B78C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2F394DF-0FEC-48BA-8AB3-7AE7A2A41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023CAA2-E5BE-446B-BF30-3822DA349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4699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EA552B-6964-43B5-87D9-498D34020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6A292D7-D22C-403E-A4DB-A547503027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FE87A7E-81E6-437B-A554-F264C33F85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40F4980-E8DA-43C1-A2A0-AED4D82AA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E33FA9A-FCF5-4F29-A766-09A57D87D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C27453C-4194-4824-9D72-3D8F93290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6000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B521ECC-7782-42DB-A4DC-A4B412607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A9467F9-0CF7-480D-886E-B28FB700F0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7718FCD-8A1C-4C3F-AE0F-2C95DCE8C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CE60788-588D-445B-94ED-A3B157398F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D21E8D5-9D9A-4A40-AE65-9590878527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335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microsoft.com/office/2007/relationships/hdphoto" Target="../media/hdphoto1.wdp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2503438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pic>
        <p:nvPicPr>
          <p:cNvPr id="30" name="Imagem 29">
            <a:extLst>
              <a:ext uri="{FF2B5EF4-FFF2-40B4-BE49-F238E27FC236}">
                <a16:creationId xmlns:a16="http://schemas.microsoft.com/office/drawing/2014/main" id="{E7C2122E-6BBD-43E8-B3A0-7DD639F73107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5548" y="-164629"/>
            <a:ext cx="6136184" cy="2897061"/>
          </a:xfrm>
          <a:prstGeom prst="rect">
            <a:avLst/>
          </a:prstGeom>
        </p:spPr>
      </p:pic>
      <p:sp>
        <p:nvSpPr>
          <p:cNvPr id="63" name="CaixaDeTexto 62">
            <a:extLst>
              <a:ext uri="{FF2B5EF4-FFF2-40B4-BE49-F238E27FC236}">
                <a16:creationId xmlns:a16="http://schemas.microsoft.com/office/drawing/2014/main" id="{794F387E-C8D5-46D6-AE4B-CFEB105746BF}"/>
              </a:ext>
            </a:extLst>
          </p:cNvPr>
          <p:cNvSpPr txBox="1"/>
          <p:nvPr/>
        </p:nvSpPr>
        <p:spPr>
          <a:xfrm>
            <a:off x="2481943" y="4206285"/>
            <a:ext cx="962406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Ensino Fundamental – Anos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Iniciais – Matemática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2º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ano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r"/>
            <a:r>
              <a:rPr lang="pt-BR" sz="2800" smtClean="0">
                <a:latin typeface="Arial" panose="020B0604020202020204" pitchFamily="34" charset="0"/>
                <a:cs typeface="Arial" panose="020B0604020202020204" pitchFamily="34" charset="0"/>
              </a:rPr>
              <a:t>1º dia</a:t>
            </a:r>
            <a:endParaRPr lang="pt-BR" sz="2800" dirty="0"/>
          </a:p>
        </p:txBody>
      </p:sp>
      <p:grpSp>
        <p:nvGrpSpPr>
          <p:cNvPr id="65" name="Agrupar 64">
            <a:extLst>
              <a:ext uri="{FF2B5EF4-FFF2-40B4-BE49-F238E27FC236}">
                <a16:creationId xmlns:a16="http://schemas.microsoft.com/office/drawing/2014/main" id="{4E6AC043-C475-4749-B454-2EFBC0B9BC82}"/>
              </a:ext>
            </a:extLst>
          </p:cNvPr>
          <p:cNvGrpSpPr/>
          <p:nvPr/>
        </p:nvGrpSpPr>
        <p:grpSpPr>
          <a:xfrm rot="10800000">
            <a:off x="0" y="5574098"/>
            <a:ext cx="12191999" cy="1323441"/>
            <a:chOff x="0" y="-1"/>
            <a:chExt cx="12191999" cy="1763485"/>
          </a:xfrm>
        </p:grpSpPr>
        <p:sp>
          <p:nvSpPr>
            <p:cNvPr id="66" name="Meio-quadro 65">
              <a:extLst>
                <a:ext uri="{FF2B5EF4-FFF2-40B4-BE49-F238E27FC236}">
                  <a16:creationId xmlns:a16="http://schemas.microsoft.com/office/drawing/2014/main" id="{18A69872-158E-4D0D-A0F7-CE9FDC8F2280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67" name="Agrupar 66">
              <a:extLst>
                <a:ext uri="{FF2B5EF4-FFF2-40B4-BE49-F238E27FC236}">
                  <a16:creationId xmlns:a16="http://schemas.microsoft.com/office/drawing/2014/main" id="{72DB2427-7E90-446E-BBFB-7A7528F75716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75" name="Paralelogramo 74">
                <a:extLst>
                  <a:ext uri="{FF2B5EF4-FFF2-40B4-BE49-F238E27FC236}">
                    <a16:creationId xmlns:a16="http://schemas.microsoft.com/office/drawing/2014/main" id="{7AD14D02-14ED-405E-ADC0-C0CA135B94F2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76" name="Retângulo 75">
                <a:extLst>
                  <a:ext uri="{FF2B5EF4-FFF2-40B4-BE49-F238E27FC236}">
                    <a16:creationId xmlns:a16="http://schemas.microsoft.com/office/drawing/2014/main" id="{ADE10307-7F75-4D07-B3AF-C0E54E2397F8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68" name="Agrupar 67">
              <a:extLst>
                <a:ext uri="{FF2B5EF4-FFF2-40B4-BE49-F238E27FC236}">
                  <a16:creationId xmlns:a16="http://schemas.microsoft.com/office/drawing/2014/main" id="{64A8AC17-50CD-4F3B-BF4F-930F5331894F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73" name="Paralelogramo 72">
                <a:extLst>
                  <a:ext uri="{FF2B5EF4-FFF2-40B4-BE49-F238E27FC236}">
                    <a16:creationId xmlns:a16="http://schemas.microsoft.com/office/drawing/2014/main" id="{433C805B-77EE-4885-8FD6-0309B725E153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74" name="Retângulo 73">
                <a:extLst>
                  <a:ext uri="{FF2B5EF4-FFF2-40B4-BE49-F238E27FC236}">
                    <a16:creationId xmlns:a16="http://schemas.microsoft.com/office/drawing/2014/main" id="{B93B7627-4F2E-4D77-BF9E-7F87CD81F1BF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69" name="Seta: Pentágono 68">
              <a:extLst>
                <a:ext uri="{FF2B5EF4-FFF2-40B4-BE49-F238E27FC236}">
                  <a16:creationId xmlns:a16="http://schemas.microsoft.com/office/drawing/2014/main" id="{D40D5996-7834-4D76-8378-18B12C6337A0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0" name="Triângulo isósceles 69">
              <a:extLst>
                <a:ext uri="{FF2B5EF4-FFF2-40B4-BE49-F238E27FC236}">
                  <a16:creationId xmlns:a16="http://schemas.microsoft.com/office/drawing/2014/main" id="{B21FA0DC-F46C-455E-9191-96FB8F5C94CD}"/>
                </a:ext>
              </a:extLst>
            </p:cNvPr>
            <p:cNvSpPr/>
            <p:nvPr/>
          </p:nvSpPr>
          <p:spPr>
            <a:xfrm>
              <a:off x="6901544" y="729596"/>
              <a:ext cx="1334281" cy="1033888"/>
            </a:xfrm>
            <a:prstGeom prst="triangle">
              <a:avLst>
                <a:gd name="adj" fmla="val 52400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0ED4BB90-4F61-4D11-AE3F-DEF27A534927}"/>
              </a:ext>
            </a:extLst>
          </p:cNvPr>
          <p:cNvSpPr txBox="1"/>
          <p:nvPr/>
        </p:nvSpPr>
        <p:spPr>
          <a:xfrm>
            <a:off x="208648" y="2946082"/>
            <a:ext cx="1177470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dirty="0">
                <a:latin typeface="Arial" panose="020B0604020202020204" pitchFamily="34" charset="0"/>
                <a:cs typeface="Arial" panose="020B0604020202020204" pitchFamily="34" charset="0"/>
              </a:rPr>
              <a:t>ATIVIDADES DE APOIO À APRENDIZAGEM</a:t>
            </a:r>
          </a:p>
          <a:p>
            <a:pPr algn="r"/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07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" name="Retângulo 1"/>
          <p:cNvSpPr/>
          <p:nvPr/>
        </p:nvSpPr>
        <p:spPr>
          <a:xfrm>
            <a:off x="4708101" y="762836"/>
            <a:ext cx="13206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1º DIA </a:t>
            </a:r>
            <a:endParaRPr lang="pt-BR" sz="2800" dirty="0"/>
          </a:p>
        </p:txBody>
      </p:sp>
      <p:sp>
        <p:nvSpPr>
          <p:cNvPr id="38" name="Retângulo 37"/>
          <p:cNvSpPr/>
          <p:nvPr/>
        </p:nvSpPr>
        <p:spPr>
          <a:xfrm>
            <a:off x="252547" y="1315535"/>
            <a:ext cx="11660779" cy="9771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3050" lvl="0" indent="-273050">
              <a:lnSpc>
                <a:spcPct val="115000"/>
              </a:lnSpc>
              <a:spcAft>
                <a:spcPts val="0"/>
              </a:spcAft>
            </a:pPr>
            <a:r>
              <a:rPr lang="pt-BR" sz="25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pt-BR" sz="25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COPIE OS NÚMEROS EM SEU CADERNO. DEPOIS, RECORTE FIGURAS DE JORNAIS E REVISTAS E COLE NO SEU CADERNO A QUANTIDADE INDICADA POR ESSES NÚMEROS.</a:t>
            </a:r>
          </a:p>
        </p:txBody>
      </p:sp>
      <p:sp>
        <p:nvSpPr>
          <p:cNvPr id="39" name="CaixaDeTexto 38"/>
          <p:cNvSpPr txBox="1"/>
          <p:nvPr/>
        </p:nvSpPr>
        <p:spPr>
          <a:xfrm>
            <a:off x="1037230" y="3207224"/>
            <a:ext cx="98774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000" dirty="0" smtClean="0"/>
              <a:t>2</a:t>
            </a:r>
            <a:endParaRPr lang="pt-BR" sz="5000" dirty="0"/>
          </a:p>
        </p:txBody>
      </p:sp>
      <p:sp>
        <p:nvSpPr>
          <p:cNvPr id="40" name="CaixaDeTexto 39"/>
          <p:cNvSpPr txBox="1"/>
          <p:nvPr/>
        </p:nvSpPr>
        <p:spPr>
          <a:xfrm>
            <a:off x="3637619" y="3207224"/>
            <a:ext cx="510076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000" dirty="0"/>
              <a:t>5</a:t>
            </a:r>
          </a:p>
        </p:txBody>
      </p:sp>
      <p:sp>
        <p:nvSpPr>
          <p:cNvPr id="41" name="CaixaDeTexto 40"/>
          <p:cNvSpPr txBox="1"/>
          <p:nvPr/>
        </p:nvSpPr>
        <p:spPr>
          <a:xfrm>
            <a:off x="6270414" y="3207224"/>
            <a:ext cx="510076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000" dirty="0" smtClean="0"/>
              <a:t>3</a:t>
            </a:r>
            <a:endParaRPr lang="pt-BR" sz="5000" dirty="0"/>
          </a:p>
        </p:txBody>
      </p:sp>
      <p:sp>
        <p:nvSpPr>
          <p:cNvPr id="42" name="CaixaDeTexto 41"/>
          <p:cNvSpPr txBox="1"/>
          <p:nvPr/>
        </p:nvSpPr>
        <p:spPr>
          <a:xfrm>
            <a:off x="9019545" y="3207224"/>
            <a:ext cx="510076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000" dirty="0" smtClean="0"/>
              <a:t>7</a:t>
            </a:r>
            <a:endParaRPr lang="pt-BR" sz="5000" dirty="0"/>
          </a:p>
        </p:txBody>
      </p:sp>
    </p:spTree>
    <p:extLst>
      <p:ext uri="{BB962C8B-B14F-4D97-AF65-F5344CB8AC3E}">
        <p14:creationId xmlns:p14="http://schemas.microsoft.com/office/powerpoint/2010/main" val="285150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1" name="Retângulo 20"/>
          <p:cNvSpPr/>
          <p:nvPr/>
        </p:nvSpPr>
        <p:spPr>
          <a:xfrm>
            <a:off x="252547" y="1315535"/>
            <a:ext cx="11660779" cy="14196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5600" indent="-355600">
              <a:lnSpc>
                <a:spcPct val="115000"/>
              </a:lnSpc>
            </a:pPr>
            <a:r>
              <a:rPr lang="pt-BR" sz="25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pt-BR" sz="25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VEJA </a:t>
            </a:r>
            <a:r>
              <a:rPr lang="pt-BR" sz="25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 IMAGENS E DEPOIS ESCREVA O NÚMERO DE FRUTAS </a:t>
            </a:r>
            <a:r>
              <a:rPr lang="pt-BR" sz="25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 </a:t>
            </a:r>
            <a:r>
              <a:rPr lang="pt-BR" sz="250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LEGUMES QUE APARECE NO GRUPO DE </a:t>
            </a:r>
            <a:r>
              <a:rPr lang="pt-BR" sz="25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CADA LETRA.</a:t>
            </a:r>
          </a:p>
          <a:p>
            <a:pPr marL="355600" lvl="0" indent="-355600">
              <a:lnSpc>
                <a:spcPct val="115000"/>
              </a:lnSpc>
              <a:spcAft>
                <a:spcPts val="0"/>
              </a:spcAft>
            </a:pPr>
            <a:endParaRPr lang="pt-BR" sz="25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263" y="2425957"/>
            <a:ext cx="11973736" cy="4154152"/>
          </a:xfrm>
          <a:prstGeom prst="rect">
            <a:avLst/>
          </a:prstGeom>
        </p:spPr>
      </p:pic>
      <p:grpSp>
        <p:nvGrpSpPr>
          <p:cNvPr id="42" name="Agrupar 41"/>
          <p:cNvGrpSpPr/>
          <p:nvPr/>
        </p:nvGrpSpPr>
        <p:grpSpPr>
          <a:xfrm>
            <a:off x="290860" y="3098173"/>
            <a:ext cx="10881314" cy="3224564"/>
            <a:chOff x="290860" y="3098173"/>
            <a:chExt cx="10881314" cy="3224564"/>
          </a:xfrm>
        </p:grpSpPr>
        <p:pic>
          <p:nvPicPr>
            <p:cNvPr id="7" name="Imagem 6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7011" y="3369334"/>
              <a:ext cx="359665" cy="359665"/>
            </a:xfrm>
            <a:prstGeom prst="rect">
              <a:avLst/>
            </a:prstGeom>
          </p:spPr>
        </p:pic>
        <p:pic>
          <p:nvPicPr>
            <p:cNvPr id="31" name="Imagem 30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0860" y="4195037"/>
              <a:ext cx="359665" cy="356617"/>
            </a:xfrm>
            <a:prstGeom prst="rect">
              <a:avLst/>
            </a:prstGeom>
          </p:spPr>
        </p:pic>
        <p:pic>
          <p:nvPicPr>
            <p:cNvPr id="33" name="Imagem 32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18749" y="4568162"/>
              <a:ext cx="359665" cy="359665"/>
            </a:xfrm>
            <a:prstGeom prst="rect">
              <a:avLst/>
            </a:prstGeom>
          </p:spPr>
        </p:pic>
        <p:pic>
          <p:nvPicPr>
            <p:cNvPr id="34" name="Imagem 33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12347" y="3764336"/>
              <a:ext cx="356617" cy="356617"/>
            </a:xfrm>
            <a:prstGeom prst="rect">
              <a:avLst/>
            </a:prstGeom>
          </p:spPr>
        </p:pic>
        <p:pic>
          <p:nvPicPr>
            <p:cNvPr id="35" name="Imagem 34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33504" y="5329624"/>
              <a:ext cx="359665" cy="359665"/>
            </a:xfrm>
            <a:prstGeom prst="rect">
              <a:avLst/>
            </a:prstGeom>
          </p:spPr>
        </p:pic>
        <p:pic>
          <p:nvPicPr>
            <p:cNvPr id="36" name="Imagem 35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41257" y="3098173"/>
              <a:ext cx="359665" cy="359665"/>
            </a:xfrm>
            <a:prstGeom prst="rect">
              <a:avLst/>
            </a:prstGeom>
          </p:spPr>
        </p:pic>
        <p:pic>
          <p:nvPicPr>
            <p:cNvPr id="37" name="Imagem 36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61589" y="3900081"/>
              <a:ext cx="359665" cy="356617"/>
            </a:xfrm>
            <a:prstGeom prst="rect">
              <a:avLst/>
            </a:prstGeom>
          </p:spPr>
        </p:pic>
        <p:pic>
          <p:nvPicPr>
            <p:cNvPr id="38" name="Imagem 37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69374" y="5963072"/>
              <a:ext cx="359665" cy="359665"/>
            </a:xfrm>
            <a:prstGeom prst="rect">
              <a:avLst/>
            </a:prstGeom>
          </p:spPr>
        </p:pic>
        <p:pic>
          <p:nvPicPr>
            <p:cNvPr id="39" name="Imagem 38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98067" y="3937272"/>
              <a:ext cx="356617" cy="359665"/>
            </a:xfrm>
            <a:prstGeom prst="rect">
              <a:avLst/>
            </a:prstGeom>
          </p:spPr>
        </p:pic>
        <p:pic>
          <p:nvPicPr>
            <p:cNvPr id="40" name="Imagem 39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23726" y="3342295"/>
              <a:ext cx="359665" cy="356617"/>
            </a:xfrm>
            <a:prstGeom prst="rect">
              <a:avLst/>
            </a:prstGeom>
          </p:spPr>
        </p:pic>
        <p:pic>
          <p:nvPicPr>
            <p:cNvPr id="41" name="Imagem 40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12509" y="5036672"/>
              <a:ext cx="359665" cy="35966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43262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73</Words>
  <Application>Microsoft Office PowerPoint</Application>
  <PresentationFormat>Widescreen</PresentationFormat>
  <Paragraphs>11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Tema do Office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Laís Costa</dc:creator>
  <cp:lastModifiedBy>Mariana Ferreira Provetti</cp:lastModifiedBy>
  <cp:revision>24</cp:revision>
  <dcterms:created xsi:type="dcterms:W3CDTF">2020-03-26T18:29:34Z</dcterms:created>
  <dcterms:modified xsi:type="dcterms:W3CDTF">2020-04-03T19:31:38Z</dcterms:modified>
</cp:coreProperties>
</file>