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0" r:id="rId5"/>
    <p:sldId id="261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8DAB"/>
    <a:srgbClr val="3F96B0"/>
    <a:srgbClr val="006A88"/>
    <a:srgbClr val="C86673"/>
    <a:srgbClr val="0080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C1829E-C3B9-4F73-A145-DC566557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85F2F4A-0027-4748-8876-48B6182633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CD80F4E-3A1B-43D2-8957-98FC30A3C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5C0BB9-D09E-428B-A57F-8BF48A0BF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E10E39-8BF3-49FB-AD9A-A7590BE11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6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B3A397-ADA3-4C61-B515-39158ADD5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DAE2DA5-363D-458E-AF5C-49648D53B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B1035-94B8-4AD1-B38A-2EF6B55C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63249A-E204-4951-B320-CA3055CC4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15993C3-041B-4A03-95FC-036C764D1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4512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808D6-EED3-48B4-BB2B-3C7AF7F5F0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95B5082-CA83-437E-90B4-B055150C4F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CD8877D-8CD0-4A0B-9B7E-EC68624C9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50210AC-ACAF-4324-8D6E-07D3EC07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3A9C9EB-A000-4E20-ADA5-5F0C5E44C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32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C5F972-161A-4745-9874-53B65A87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41DC175-0AE5-40ED-AE73-85AF9E0F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A37F6-392C-4282-AE41-2DA8B2DA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FF85D3-0128-4CF4-944A-3045D68CB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4A9A2-93D2-46E4-AE2A-FD08651CC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69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CF659E-8F41-4FA0-95EE-BD8819412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7FF411-738B-4B47-9042-DCF614DE1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162A35A-9C33-4362-B5B2-C376B32C5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32C717-6E35-4BC4-AB2F-5BF16FE6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198D539-220B-45CB-9A17-9E9B68AB7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585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B20DC6-1116-4320-8453-56057F352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6F82B14-E5DF-42B2-B173-966B08CC9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D4FB1E-E6ED-466F-B31E-3E42DE161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A76132-64EC-4F41-AC55-5444939D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160799-6BB7-41C5-A701-7EFDDB48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84FC2CE-D6F0-45A7-9F52-7E1AA24D0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52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2BB747-6CA3-4E35-A567-9944A8BC9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93334D9-35DA-4AC3-ABB2-900F52BE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C6C207C-F6D0-4F74-95A0-355CE168F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82F2EAF-C23B-47DF-9A84-59EEDC4FE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C96891B-D3BE-40EA-8962-B40A59B03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C8C46FE-36AC-4E74-91F8-DFD8F119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327504B-9492-4395-A625-A6DAC4B04A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49892E8-F541-4C09-AA8F-F0EC1266E6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5523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B95D21-AB77-47EF-A619-AD418C146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B89151F-566B-4687-8AE5-6A7A045EF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E0EA24E-F1D3-45DE-B310-FA094E0ED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7D63C8-43D3-4CF9-96AC-C35896651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869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981FDB3-CAE7-4207-A83C-99DDCF9A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4AAEF73-CF02-466F-BCBC-F0FC26CE2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BCFA0D4-6C51-45D6-B0F7-BD682B5B7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3264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BDBC7B-4F93-4275-BC80-FA6EA87C7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C8AE3-17FF-425D-947E-09E5DFD4B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96BE3E3-0025-478A-BA62-82CFF5353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3005DF9-D975-41CD-A5D1-FCC93B78C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2F394DF-0FEC-48BA-8AB3-7AE7A2A41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023CAA2-E5BE-446B-BF30-3822DA34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699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EA552B-6964-43B5-87D9-498D3402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6A292D7-D22C-403E-A4DB-A547503027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E87A7E-81E6-437B-A554-F264C33F8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40F4980-E8DA-43C1-A2A0-AED4D82AA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33FA9A-FCF5-4F29-A766-09A57D87D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27453C-4194-4824-9D72-3D8F93290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600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B521ECC-7782-42DB-A4DC-A4B412607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A9467F9-0CF7-480D-886E-B28FB700F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7718FCD-8A1C-4C3F-AE0F-2C95DCE8C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902D6-B149-4599-B37E-BC77000EFE40}" type="datetimeFigureOut">
              <a:rPr lang="pt-BR" smtClean="0"/>
              <a:t>03/04/2020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E60788-588D-445B-94ED-A3B1573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21E8D5-9D9A-4A40-AE65-9590878527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10A00-A4F3-4630-B2B7-CE70A05D9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335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2503438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30" name="Imagem 29">
            <a:extLst>
              <a:ext uri="{FF2B5EF4-FFF2-40B4-BE49-F238E27FC236}">
                <a16:creationId xmlns:a16="http://schemas.microsoft.com/office/drawing/2014/main" id="{E7C2122E-6BBD-43E8-B3A0-7DD639F731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5548" y="-164629"/>
            <a:ext cx="6136184" cy="2897061"/>
          </a:xfrm>
          <a:prstGeom prst="rect">
            <a:avLst/>
          </a:prstGeom>
        </p:spPr>
      </p:pic>
      <p:sp>
        <p:nvSpPr>
          <p:cNvPr id="63" name="CaixaDeTexto 62">
            <a:extLst>
              <a:ext uri="{FF2B5EF4-FFF2-40B4-BE49-F238E27FC236}">
                <a16:creationId xmlns:a16="http://schemas.microsoft.com/office/drawing/2014/main" id="{794F387E-C8D5-46D6-AE4B-CFEB105746BF}"/>
              </a:ext>
            </a:extLst>
          </p:cNvPr>
          <p:cNvSpPr txBox="1"/>
          <p:nvPr/>
        </p:nvSpPr>
        <p:spPr>
          <a:xfrm>
            <a:off x="2573383" y="4206285"/>
            <a:ext cx="95326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Ensino Fundamental – Anos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Iniciais –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íngua Portuguesa</a:t>
            </a: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3º ano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1º dia</a:t>
            </a:r>
            <a:endParaRPr lang="pt-BR" sz="2800" dirty="0"/>
          </a:p>
        </p:txBody>
      </p:sp>
      <p:grpSp>
        <p:nvGrpSpPr>
          <p:cNvPr id="65" name="Agrupar 64">
            <a:extLst>
              <a:ext uri="{FF2B5EF4-FFF2-40B4-BE49-F238E27FC236}">
                <a16:creationId xmlns:a16="http://schemas.microsoft.com/office/drawing/2014/main" id="{4E6AC043-C475-4749-B454-2EFBC0B9BC82}"/>
              </a:ext>
            </a:extLst>
          </p:cNvPr>
          <p:cNvGrpSpPr/>
          <p:nvPr/>
        </p:nvGrpSpPr>
        <p:grpSpPr>
          <a:xfrm rot="10800000">
            <a:off x="0" y="5574098"/>
            <a:ext cx="12191999" cy="1323441"/>
            <a:chOff x="0" y="-1"/>
            <a:chExt cx="12191999" cy="1763485"/>
          </a:xfrm>
        </p:grpSpPr>
        <p:sp>
          <p:nvSpPr>
            <p:cNvPr id="66" name="Meio-quadro 65">
              <a:extLst>
                <a:ext uri="{FF2B5EF4-FFF2-40B4-BE49-F238E27FC236}">
                  <a16:creationId xmlns:a16="http://schemas.microsoft.com/office/drawing/2014/main" id="{18A69872-158E-4D0D-A0F7-CE9FDC8F2280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67" name="Agrupar 66">
              <a:extLst>
                <a:ext uri="{FF2B5EF4-FFF2-40B4-BE49-F238E27FC236}">
                  <a16:creationId xmlns:a16="http://schemas.microsoft.com/office/drawing/2014/main" id="{72DB2427-7E90-446E-BBFB-7A7528F75716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75" name="Paralelogramo 74">
                <a:extLst>
                  <a:ext uri="{FF2B5EF4-FFF2-40B4-BE49-F238E27FC236}">
                    <a16:creationId xmlns:a16="http://schemas.microsoft.com/office/drawing/2014/main" id="{7AD14D02-14ED-405E-ADC0-C0CA135B94F2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6" name="Retângulo 75">
                <a:extLst>
                  <a:ext uri="{FF2B5EF4-FFF2-40B4-BE49-F238E27FC236}">
                    <a16:creationId xmlns:a16="http://schemas.microsoft.com/office/drawing/2014/main" id="{ADE10307-7F75-4D07-B3AF-C0E54E2397F8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68" name="Agrupar 67">
              <a:extLst>
                <a:ext uri="{FF2B5EF4-FFF2-40B4-BE49-F238E27FC236}">
                  <a16:creationId xmlns:a16="http://schemas.microsoft.com/office/drawing/2014/main" id="{64A8AC17-50CD-4F3B-BF4F-930F5331894F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73" name="Paralelogramo 72">
                <a:extLst>
                  <a:ext uri="{FF2B5EF4-FFF2-40B4-BE49-F238E27FC236}">
                    <a16:creationId xmlns:a16="http://schemas.microsoft.com/office/drawing/2014/main" id="{433C805B-77EE-4885-8FD6-0309B725E153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74" name="Retângulo 73">
                <a:extLst>
                  <a:ext uri="{FF2B5EF4-FFF2-40B4-BE49-F238E27FC236}">
                    <a16:creationId xmlns:a16="http://schemas.microsoft.com/office/drawing/2014/main" id="{B93B7627-4F2E-4D77-BF9E-7F87CD81F1BF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69" name="Seta: Pentágono 68">
              <a:extLst>
                <a:ext uri="{FF2B5EF4-FFF2-40B4-BE49-F238E27FC236}">
                  <a16:creationId xmlns:a16="http://schemas.microsoft.com/office/drawing/2014/main" id="{D40D5996-7834-4D76-8378-18B12C6337A0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70" name="Triângulo isósceles 69">
              <a:extLst>
                <a:ext uri="{FF2B5EF4-FFF2-40B4-BE49-F238E27FC236}">
                  <a16:creationId xmlns:a16="http://schemas.microsoft.com/office/drawing/2014/main" id="{B21FA0DC-F46C-455E-9191-96FB8F5C94CD}"/>
                </a:ext>
              </a:extLst>
            </p:cNvPr>
            <p:cNvSpPr/>
            <p:nvPr/>
          </p:nvSpPr>
          <p:spPr>
            <a:xfrm>
              <a:off x="6901544" y="729596"/>
              <a:ext cx="1334281" cy="1033888"/>
            </a:xfrm>
            <a:prstGeom prst="triangle">
              <a:avLst>
                <a:gd name="adj" fmla="val 52400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CaixaDeTexto 28">
            <a:extLst>
              <a:ext uri="{FF2B5EF4-FFF2-40B4-BE49-F238E27FC236}">
                <a16:creationId xmlns:a16="http://schemas.microsoft.com/office/drawing/2014/main" id="{0ED4BB90-4F61-4D11-AE3F-DEF27A534927}"/>
              </a:ext>
            </a:extLst>
          </p:cNvPr>
          <p:cNvSpPr txBox="1"/>
          <p:nvPr/>
        </p:nvSpPr>
        <p:spPr>
          <a:xfrm>
            <a:off x="208648" y="2946082"/>
            <a:ext cx="1177470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ATIVIDADES DE APOIO À APRENDIZAGEM</a:t>
            </a:r>
          </a:p>
          <a:p>
            <a:pPr algn="r"/>
            <a:endParaRPr 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07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400" y="1463321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Leia o texto e depois compartilhe com um adulto o que você entendeu.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1" name="Imagem 30">
            <a:extLst>
              <a:ext uri="{FF2B5EF4-FFF2-40B4-BE49-F238E27FC236}">
                <a16:creationId xmlns:a16="http://schemas.microsoft.com/office/drawing/2014/main" id="{4BF47C02-04E4-4439-B76A-E87401C7163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355" y="1953070"/>
            <a:ext cx="7612724" cy="288777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tângulo 2">
            <a:extLst>
              <a:ext uri="{FF2B5EF4-FFF2-40B4-BE49-F238E27FC236}">
                <a16:creationId xmlns:a16="http://schemas.microsoft.com/office/drawing/2014/main" id="{3FD803A0-26FF-46B3-942B-9C1EF42AAAD0}"/>
              </a:ext>
            </a:extLst>
          </p:cNvPr>
          <p:cNvSpPr/>
          <p:nvPr/>
        </p:nvSpPr>
        <p:spPr>
          <a:xfrm>
            <a:off x="399400" y="4840848"/>
            <a:ext cx="107301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2400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Pesquise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é humor 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escreva no seu caderno.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50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riângulo Retângulo 23">
            <a:extLst>
              <a:ext uri="{FF2B5EF4-FFF2-40B4-BE49-F238E27FC236}">
                <a16:creationId xmlns:a16="http://schemas.microsoft.com/office/drawing/2014/main" id="{5C406976-F92B-44B9-8D29-4DEB44D4D631}"/>
              </a:ext>
            </a:extLst>
          </p:cNvPr>
          <p:cNvSpPr/>
          <p:nvPr/>
        </p:nvSpPr>
        <p:spPr>
          <a:xfrm rot="18921122">
            <a:off x="6722078" y="-897671"/>
            <a:ext cx="1783396" cy="1817107"/>
          </a:xfrm>
          <a:prstGeom prst="rtTriangle">
            <a:avLst/>
          </a:prstGeom>
          <a:solidFill>
            <a:srgbClr val="0080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8" name="Agrupar 27">
            <a:extLst>
              <a:ext uri="{FF2B5EF4-FFF2-40B4-BE49-F238E27FC236}">
                <a16:creationId xmlns:a16="http://schemas.microsoft.com/office/drawing/2014/main" id="{10315286-9EF2-4264-B3AA-24CBC5880BD3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22" name="Meio-quadro 21">
              <a:extLst>
                <a:ext uri="{FF2B5EF4-FFF2-40B4-BE49-F238E27FC236}">
                  <a16:creationId xmlns:a16="http://schemas.microsoft.com/office/drawing/2014/main" id="{2386FA7D-ED91-41C7-8529-CB099B50D138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1B2B1014-05C9-4961-A89C-A076AB37B73E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6" name="Paralelogramo 5">
                <a:extLst>
                  <a:ext uri="{FF2B5EF4-FFF2-40B4-BE49-F238E27FC236}">
                    <a16:creationId xmlns:a16="http://schemas.microsoft.com/office/drawing/2014/main" id="{1FF52ECB-52F4-4A5B-BE3A-756D33F7C100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9" name="Retângulo 8">
                <a:extLst>
                  <a:ext uri="{FF2B5EF4-FFF2-40B4-BE49-F238E27FC236}">
                    <a16:creationId xmlns:a16="http://schemas.microsoft.com/office/drawing/2014/main" id="{9B6ED52D-0C9D-45CA-A869-98D9598BF12C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6" name="Agrupar 15">
              <a:extLst>
                <a:ext uri="{FF2B5EF4-FFF2-40B4-BE49-F238E27FC236}">
                  <a16:creationId xmlns:a16="http://schemas.microsoft.com/office/drawing/2014/main" id="{2A60ACC0-C683-44AF-A1F6-CDB997E76731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3" name="Paralelogramo 12">
                <a:extLst>
                  <a:ext uri="{FF2B5EF4-FFF2-40B4-BE49-F238E27FC236}">
                    <a16:creationId xmlns:a16="http://schemas.microsoft.com/office/drawing/2014/main" id="{EF058F88-E176-49B1-B820-8924D64B40DE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5" name="Retângulo 14">
                <a:extLst>
                  <a:ext uri="{FF2B5EF4-FFF2-40B4-BE49-F238E27FC236}">
                    <a16:creationId xmlns:a16="http://schemas.microsoft.com/office/drawing/2014/main" id="{ED7A6748-AD65-481B-9CFD-F57AAA4C8E85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3" name="Seta: Pentágono 22">
              <a:extLst>
                <a:ext uri="{FF2B5EF4-FFF2-40B4-BE49-F238E27FC236}">
                  <a16:creationId xmlns:a16="http://schemas.microsoft.com/office/drawing/2014/main" id="{51CBF7FF-007A-44A7-9CC5-6B2EED64A36F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Triângulo isósceles 24">
              <a:extLst>
                <a:ext uri="{FF2B5EF4-FFF2-40B4-BE49-F238E27FC236}">
                  <a16:creationId xmlns:a16="http://schemas.microsoft.com/office/drawing/2014/main" id="{DA00C51D-8223-4351-AB2C-B896C5F3B95F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6" name="Paralelogramo 25">
              <a:extLst>
                <a:ext uri="{FF2B5EF4-FFF2-40B4-BE49-F238E27FC236}">
                  <a16:creationId xmlns:a16="http://schemas.microsoft.com/office/drawing/2014/main" id="{524C9A7F-08A8-4823-B028-63CF094F482E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AC2770FC-625C-46B8-9179-34D7EB4D1404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A12B9FE7-A4B5-4A99-8193-3D7F9DF5C689}"/>
              </a:ext>
            </a:extLst>
          </p:cNvPr>
          <p:cNvSpPr/>
          <p:nvPr/>
        </p:nvSpPr>
        <p:spPr>
          <a:xfrm>
            <a:off x="399399" y="1463321"/>
            <a:ext cx="11030605" cy="9056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Responda no seu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caderno - na tirinha,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resposta de Hamlet produz efeito de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humor,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isso ocorre porque Hamlet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utiliza:</a:t>
            </a:r>
            <a:endParaRPr lang="pt-BR" sz="24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4907BA8E-6985-4FD6-9B3D-0FD7FF5531FA}"/>
              </a:ext>
            </a:extLst>
          </p:cNvPr>
          <p:cNvSpPr/>
          <p:nvPr/>
        </p:nvSpPr>
        <p:spPr>
          <a:xfrm>
            <a:off x="399400" y="2368954"/>
            <a:ext cx="6096000" cy="16946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(  ) a palavra “amor”.</a:t>
            </a:r>
            <a:endParaRPr lang="pt-BR" sz="2400" dirty="0">
              <a:effectLst/>
              <a:latin typeface="Carlito"/>
              <a:ea typeface="Carlito"/>
              <a:cs typeface="Carlito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(  ) conceitos retirados de dicionário.</a:t>
            </a:r>
            <a:endParaRPr lang="pt-BR" sz="2400" dirty="0">
              <a:effectLst/>
              <a:latin typeface="Carlito"/>
              <a:ea typeface="Carlito"/>
              <a:cs typeface="Carlito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2400" dirty="0">
                <a:latin typeface="Arial" panose="020B0604020202020204" pitchFamily="34" charset="0"/>
                <a:ea typeface="Carlito"/>
                <a:cs typeface="Carlito"/>
              </a:rPr>
              <a:t>(  ) expressões grosseiras.</a:t>
            </a:r>
            <a:endParaRPr lang="pt-BR" sz="2400" dirty="0">
              <a:effectLst/>
              <a:latin typeface="Carlito"/>
              <a:ea typeface="Carlito"/>
              <a:cs typeface="Carlito"/>
            </a:endParaRPr>
          </a:p>
        </p:txBody>
      </p:sp>
      <p:sp>
        <p:nvSpPr>
          <p:cNvPr id="20" name="Caixa de Texto 2">
            <a:extLst>
              <a:ext uri="{FF2B5EF4-FFF2-40B4-BE49-F238E27FC236}">
                <a16:creationId xmlns:a16="http://schemas.microsoft.com/office/drawing/2014/main" id="{C8AE8643-8D73-405F-AFFB-D48854C72D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1821" y="4162510"/>
            <a:ext cx="8828357" cy="246433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pt-BR" b="1" dirty="0" smtClean="0">
                <a:effectLst/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FIQUE ATENTO:</a:t>
            </a:r>
            <a:endParaRPr lang="pt-BR" dirty="0" smtClean="0">
              <a:effectLst/>
              <a:latin typeface="Arial" panose="020B0604020202020204" pitchFamily="34" charset="0"/>
              <a:ea typeface="Carlito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b="1" dirty="0" smtClean="0">
                <a:effectLst/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Para </a:t>
            </a:r>
            <a:r>
              <a:rPr lang="pt-BR" b="1" dirty="0">
                <a:effectLst/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identificar os seres – visíveis ou não, animados ou não -, nomear os objetos que nos cercam, designar sentimentos, ações, estados, sentimentos, desejos, ideias, necessitamos de certo tipo de palavras.</a:t>
            </a:r>
            <a:endParaRPr lang="pt-BR" dirty="0">
              <a:effectLst/>
              <a:latin typeface="Arial" panose="020B0604020202020204" pitchFamily="34" charset="0"/>
              <a:ea typeface="Carlito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b="1" dirty="0">
                <a:effectLst/>
                <a:latin typeface="Arial" panose="020B0604020202020204" pitchFamily="34" charset="0"/>
                <a:ea typeface="Carlito"/>
                <a:cs typeface="Arial" panose="020B0604020202020204" pitchFamily="34" charset="0"/>
              </a:rPr>
              <a:t>Essas palavras são denominadas de SUBSTANTIVOS.</a:t>
            </a:r>
            <a:endParaRPr lang="pt-BR" dirty="0">
              <a:effectLst/>
              <a:latin typeface="Arial" panose="020B0604020202020204" pitchFamily="34" charset="0"/>
              <a:ea typeface="Carlito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  <a:spcAft>
                <a:spcPts val="0"/>
              </a:spcAft>
            </a:pPr>
            <a:r>
              <a:rPr lang="pt-BR" sz="1000" dirty="0">
                <a:effectLst/>
                <a:latin typeface="Arial" panose="020B0604020202020204" pitchFamily="34" charset="0"/>
                <a:ea typeface="Carlito"/>
                <a:cs typeface="Carlito"/>
              </a:rPr>
              <a:t>(Willian Cereja e Thereza Cochar – Gramática reflexiva. São Paulo: Atual, 2009, p.116)</a:t>
            </a:r>
            <a:endParaRPr lang="pt-BR" sz="1200" dirty="0">
              <a:effectLst/>
              <a:latin typeface="Carlito"/>
              <a:ea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901406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E2D67001-7902-496E-82DD-5735D76A47E4}"/>
              </a:ext>
            </a:extLst>
          </p:cNvPr>
          <p:cNvSpPr/>
          <p:nvPr/>
        </p:nvSpPr>
        <p:spPr>
          <a:xfrm>
            <a:off x="743956" y="1496312"/>
            <a:ext cx="10424160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quadro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abaixo aparecem muitas palavras.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Escreva no seu caderno somente os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substantivos.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tângulo de cantos arredondados 2">
            <a:extLst>
              <a:ext uri="{FF2B5EF4-FFF2-40B4-BE49-F238E27FC236}">
                <a16:creationId xmlns:a16="http://schemas.microsoft.com/office/drawing/2014/main" id="{53D33C55-337C-4F3F-A348-0104C697100A}"/>
              </a:ext>
            </a:extLst>
          </p:cNvPr>
          <p:cNvSpPr/>
          <p:nvPr/>
        </p:nvSpPr>
        <p:spPr>
          <a:xfrm>
            <a:off x="547006" y="2830664"/>
            <a:ext cx="6038851" cy="351692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BR" sz="2400" b="1" dirty="0">
                <a:effectLst/>
                <a:latin typeface="Arial" panose="020B0604020202020204" pitchFamily="34" charset="0"/>
                <a:ea typeface="Carlito"/>
                <a:cs typeface="Carlito"/>
              </a:rPr>
              <a:t>José – amor – matilha – Vitória – ouro – Espírito Santo – multidão – medo – dezembro – vovô – foi – plantar – gato – alegria – elas – Augusto – vaca – mar – açude – Rio de Janeiro – andar – Fernanda - felicidade</a:t>
            </a:r>
            <a:endParaRPr lang="pt-BR" sz="2400" dirty="0">
              <a:effectLst/>
              <a:latin typeface="Carlito"/>
              <a:ea typeface="Carlito"/>
              <a:cs typeface="Carlito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D1268A8C-6A60-4DF1-829C-93DC1451BD4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0823" y="2716207"/>
            <a:ext cx="2958612" cy="320274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DD3CE9AF-1F71-4F85-AC92-028E264D8BED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9" name="Meio-quadro 8">
              <a:extLst>
                <a:ext uri="{FF2B5EF4-FFF2-40B4-BE49-F238E27FC236}">
                  <a16:creationId xmlns:a16="http://schemas.microsoft.com/office/drawing/2014/main" id="{9D2DC25A-26E2-481E-9DF7-E524086D8905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933BDCE7-B495-4E43-94AC-ACF93B72D447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18" name="Paralelogramo 17">
                <a:extLst>
                  <a:ext uri="{FF2B5EF4-FFF2-40B4-BE49-F238E27FC236}">
                    <a16:creationId xmlns:a16="http://schemas.microsoft.com/office/drawing/2014/main" id="{F118D2BF-7CF5-4FF3-B684-D362029EE741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9" name="Retângulo 18">
                <a:extLst>
                  <a:ext uri="{FF2B5EF4-FFF2-40B4-BE49-F238E27FC236}">
                    <a16:creationId xmlns:a16="http://schemas.microsoft.com/office/drawing/2014/main" id="{9E5B6718-ACC0-4CA5-95D6-00B81A2E179B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12D1473A-8904-48F7-B495-EBD3C9C12223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6" name="Paralelogramo 15">
                <a:extLst>
                  <a:ext uri="{FF2B5EF4-FFF2-40B4-BE49-F238E27FC236}">
                    <a16:creationId xmlns:a16="http://schemas.microsoft.com/office/drawing/2014/main" id="{9011894C-92B2-4B88-9BB2-354EF7B8CA7C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7" name="Retângulo 16">
                <a:extLst>
                  <a:ext uri="{FF2B5EF4-FFF2-40B4-BE49-F238E27FC236}">
                    <a16:creationId xmlns:a16="http://schemas.microsoft.com/office/drawing/2014/main" id="{AF193C99-5B63-446D-AEC2-4D51C3449869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2" name="Seta: Pentágono 11">
              <a:extLst>
                <a:ext uri="{FF2B5EF4-FFF2-40B4-BE49-F238E27FC236}">
                  <a16:creationId xmlns:a16="http://schemas.microsoft.com/office/drawing/2014/main" id="{7D571302-6C0D-493C-B9D7-D873925B9EED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Triângulo isósceles 12">
              <a:extLst>
                <a:ext uri="{FF2B5EF4-FFF2-40B4-BE49-F238E27FC236}">
                  <a16:creationId xmlns:a16="http://schemas.microsoft.com/office/drawing/2014/main" id="{4662D811-D5C2-44B7-8692-3A71FC90CAF7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Paralelogramo 13">
              <a:extLst>
                <a:ext uri="{FF2B5EF4-FFF2-40B4-BE49-F238E27FC236}">
                  <a16:creationId xmlns:a16="http://schemas.microsoft.com/office/drawing/2014/main" id="{2A039E6E-B60C-49B6-BDD0-D83608A0C66A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AA59970C-43D9-4D30-8165-A41734535A93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2514749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E2D67001-7902-496E-82DD-5735D76A47E4}"/>
              </a:ext>
            </a:extLst>
          </p:cNvPr>
          <p:cNvSpPr/>
          <p:nvPr/>
        </p:nvSpPr>
        <p:spPr>
          <a:xfrm>
            <a:off x="679530" y="1125251"/>
            <a:ext cx="10424160" cy="4897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Escreva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seu caderno os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substantivos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que: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82ECF340-A3AA-45A0-9530-5218BB47E1F2}"/>
              </a:ext>
            </a:extLst>
          </p:cNvPr>
          <p:cNvSpPr/>
          <p:nvPr/>
        </p:nvSpPr>
        <p:spPr>
          <a:xfrm>
            <a:off x="679530" y="1778024"/>
            <a:ext cx="10142806" cy="1339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Aft>
                <a:spcPts val="0"/>
              </a:spcAft>
              <a:buAutoNum type="alphaLcParenR"/>
            </a:pPr>
            <a:r>
              <a:rPr lang="pt-BR" sz="2000" dirty="0" smtClean="0">
                <a:latin typeface="Arial" panose="020B0604020202020204" pitchFamily="34" charset="0"/>
                <a:ea typeface="Carlito"/>
                <a:cs typeface="Carlito"/>
              </a:rPr>
              <a:t>R</a:t>
            </a:r>
            <a:r>
              <a:rPr lang="pt-BR" sz="2000" dirty="0" smtClean="0">
                <a:effectLst/>
                <a:latin typeface="Arial" panose="020B0604020202020204" pitchFamily="34" charset="0"/>
                <a:ea typeface="Carlito"/>
                <a:cs typeface="Carlito"/>
              </a:rPr>
              <a:t>epresentam </a:t>
            </a:r>
            <a:r>
              <a:rPr lang="pt-BR" sz="2000" dirty="0">
                <a:effectLst/>
                <a:latin typeface="Arial" panose="020B0604020202020204" pitchFamily="34" charset="0"/>
                <a:ea typeface="Carlito"/>
                <a:cs typeface="Carlito"/>
              </a:rPr>
              <a:t>pessoas</a:t>
            </a:r>
            <a:r>
              <a:rPr lang="pt-BR" sz="2000" dirty="0" smtClean="0">
                <a:effectLst/>
                <a:latin typeface="Arial" panose="020B0604020202020204" pitchFamily="34" charset="0"/>
                <a:ea typeface="Carlito"/>
                <a:cs typeface="Carlito"/>
              </a:rPr>
              <a:t>: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AutoNum type="alphaLcParenR"/>
            </a:pPr>
            <a:endParaRPr lang="pt-BR" sz="2000" dirty="0">
              <a:latin typeface="Arial" panose="020B0604020202020204" pitchFamily="34" charset="0"/>
              <a:ea typeface="Carlito"/>
              <a:cs typeface="Carlito"/>
            </a:endParaRP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AutoNum type="alphaLcParenR"/>
            </a:pPr>
            <a:endParaRPr lang="pt-BR" sz="1600" dirty="0">
              <a:effectLst/>
              <a:latin typeface="Carlito"/>
              <a:ea typeface="Carlito"/>
              <a:cs typeface="Carlito"/>
            </a:endParaRP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0FF866C6-D839-4C1C-8C4E-95F7EA1884E1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18" name="Meio-quadro 17">
              <a:extLst>
                <a:ext uri="{FF2B5EF4-FFF2-40B4-BE49-F238E27FC236}">
                  <a16:creationId xmlns:a16="http://schemas.microsoft.com/office/drawing/2014/main" id="{EACFF4E5-248E-4D47-B71D-1177507884EE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F29019C4-6F05-4327-92B8-6FB504DE2A8F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27" name="Paralelogramo 26">
                <a:extLst>
                  <a:ext uri="{FF2B5EF4-FFF2-40B4-BE49-F238E27FC236}">
                    <a16:creationId xmlns:a16="http://schemas.microsoft.com/office/drawing/2014/main" id="{8283D388-3FC5-48F8-952F-E78F421A857C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8" name="Retângulo 27">
                <a:extLst>
                  <a:ext uri="{FF2B5EF4-FFF2-40B4-BE49-F238E27FC236}">
                    <a16:creationId xmlns:a16="http://schemas.microsoft.com/office/drawing/2014/main" id="{C4BD3F06-75C4-4C0C-9F9E-F1769F1CBA61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20" name="Agrupar 19">
              <a:extLst>
                <a:ext uri="{FF2B5EF4-FFF2-40B4-BE49-F238E27FC236}">
                  <a16:creationId xmlns:a16="http://schemas.microsoft.com/office/drawing/2014/main" id="{7B131FD7-FCBC-419D-9244-8652F86E4958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25" name="Paralelogramo 24">
                <a:extLst>
                  <a:ext uri="{FF2B5EF4-FFF2-40B4-BE49-F238E27FC236}">
                    <a16:creationId xmlns:a16="http://schemas.microsoft.com/office/drawing/2014/main" id="{486A1D9F-241D-4B1A-9005-2E5A90D3BEA6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6" name="Retângulo 25">
                <a:extLst>
                  <a:ext uri="{FF2B5EF4-FFF2-40B4-BE49-F238E27FC236}">
                    <a16:creationId xmlns:a16="http://schemas.microsoft.com/office/drawing/2014/main" id="{B241777E-03FD-45FE-BAD5-F9D42E0BD5D9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1" name="Seta: Pentágono 20">
              <a:extLst>
                <a:ext uri="{FF2B5EF4-FFF2-40B4-BE49-F238E27FC236}">
                  <a16:creationId xmlns:a16="http://schemas.microsoft.com/office/drawing/2014/main" id="{0DC27CAE-78DE-4233-AA2A-7B5CF89AB9A3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Triângulo isósceles 21">
              <a:extLst>
                <a:ext uri="{FF2B5EF4-FFF2-40B4-BE49-F238E27FC236}">
                  <a16:creationId xmlns:a16="http://schemas.microsoft.com/office/drawing/2014/main" id="{124EE52B-4C26-4B03-9BCF-D53FCD6F1BF3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Paralelogramo 22">
              <a:extLst>
                <a:ext uri="{FF2B5EF4-FFF2-40B4-BE49-F238E27FC236}">
                  <a16:creationId xmlns:a16="http://schemas.microsoft.com/office/drawing/2014/main" id="{73AF0E06-ADEB-4C27-AD81-BC8F4FFEB8F6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23">
              <a:extLst>
                <a:ext uri="{FF2B5EF4-FFF2-40B4-BE49-F238E27FC236}">
                  <a16:creationId xmlns:a16="http://schemas.microsoft.com/office/drawing/2014/main" id="{04B98A93-1C86-4E7A-8230-C73E59771E4B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9" name="Retângulo 28">
            <a:extLst>
              <a:ext uri="{FF2B5EF4-FFF2-40B4-BE49-F238E27FC236}">
                <a16:creationId xmlns:a16="http://schemas.microsoft.com/office/drawing/2014/main" id="{4CCA4265-05C1-4F8B-AE79-133915C5F7B8}"/>
              </a:ext>
            </a:extLst>
          </p:cNvPr>
          <p:cNvSpPr/>
          <p:nvPr/>
        </p:nvSpPr>
        <p:spPr>
          <a:xfrm>
            <a:off x="679530" y="3112347"/>
            <a:ext cx="6096000" cy="87767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lnSpc>
                <a:spcPct val="150000"/>
              </a:lnSpc>
              <a:spcAft>
                <a:spcPts val="0"/>
              </a:spcAft>
              <a:buAutoNum type="alphaLcParenR" startAt="2"/>
            </a:pPr>
            <a:r>
              <a:rPr lang="pt-BR" sz="2000" dirty="0" smtClean="0">
                <a:latin typeface="Arial" panose="020B0604020202020204" pitchFamily="34" charset="0"/>
                <a:ea typeface="Carlito"/>
                <a:cs typeface="Carlito"/>
              </a:rPr>
              <a:t>Representam </a:t>
            </a:r>
            <a:r>
              <a:rPr lang="pt-BR" sz="2000" dirty="0">
                <a:latin typeface="Arial" panose="020B0604020202020204" pitchFamily="34" charset="0"/>
                <a:ea typeface="Carlito"/>
                <a:cs typeface="Carlito"/>
              </a:rPr>
              <a:t>animais</a:t>
            </a:r>
            <a:r>
              <a:rPr lang="pt-BR" sz="2000" dirty="0" smtClean="0">
                <a:latin typeface="Arial" panose="020B0604020202020204" pitchFamily="34" charset="0"/>
                <a:ea typeface="Carlito"/>
                <a:cs typeface="Carlito"/>
              </a:rPr>
              <a:t>:</a:t>
            </a:r>
          </a:p>
          <a:p>
            <a:pPr marL="342900" indent="-342900">
              <a:lnSpc>
                <a:spcPct val="150000"/>
              </a:lnSpc>
              <a:spcAft>
                <a:spcPts val="0"/>
              </a:spcAft>
              <a:buAutoNum type="alphaLcParenR" startAt="2"/>
            </a:pPr>
            <a:endParaRPr lang="pt-BR" sz="1600" dirty="0">
              <a:latin typeface="Carlito"/>
              <a:ea typeface="Carlito"/>
              <a:cs typeface="Carlito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FD474E70-E3FE-4B56-861D-68AC804AAE4B}"/>
              </a:ext>
            </a:extLst>
          </p:cNvPr>
          <p:cNvSpPr/>
          <p:nvPr/>
        </p:nvSpPr>
        <p:spPr>
          <a:xfrm>
            <a:off x="679530" y="4446670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2000" dirty="0" smtClean="0">
                <a:latin typeface="Arial" panose="020B0604020202020204" pitchFamily="34" charset="0"/>
                <a:ea typeface="Carlito"/>
                <a:cs typeface="Carlito"/>
              </a:rPr>
              <a:t>c) Representam </a:t>
            </a:r>
            <a:r>
              <a:rPr lang="pt-BR" sz="2000" dirty="0">
                <a:latin typeface="Arial" panose="020B0604020202020204" pitchFamily="34" charset="0"/>
                <a:ea typeface="Carlito"/>
                <a:cs typeface="Carlito"/>
              </a:rPr>
              <a:t>lugares</a:t>
            </a:r>
            <a:r>
              <a:rPr lang="pt-BR" sz="2000" dirty="0" smtClean="0">
                <a:latin typeface="Arial" panose="020B0604020202020204" pitchFamily="34" charset="0"/>
                <a:ea typeface="Carlito"/>
                <a:cs typeface="Carlito"/>
              </a:rPr>
              <a:t>:</a:t>
            </a: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pt-BR" sz="2000" dirty="0">
              <a:latin typeface="Arial" panose="020B0604020202020204" pitchFamily="34" charset="0"/>
              <a:ea typeface="Carlito"/>
              <a:cs typeface="Carlito"/>
            </a:endParaRPr>
          </a:p>
          <a:p>
            <a:pPr>
              <a:lnSpc>
                <a:spcPct val="150000"/>
              </a:lnSpc>
              <a:spcAft>
                <a:spcPts val="0"/>
              </a:spcAft>
            </a:pPr>
            <a:endParaRPr lang="pt-BR" sz="1600" dirty="0">
              <a:latin typeface="Carlito"/>
              <a:ea typeface="Carlito"/>
              <a:cs typeface="Carlito"/>
            </a:endParaRP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693D2BA7-2B75-43B6-B7FE-5D75A29998C8}"/>
              </a:ext>
            </a:extLst>
          </p:cNvPr>
          <p:cNvSpPr/>
          <p:nvPr/>
        </p:nvSpPr>
        <p:spPr>
          <a:xfrm>
            <a:off x="785189" y="2372497"/>
            <a:ext cx="10621622" cy="690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693D2BA7-2B75-43B6-B7FE-5D75A29998C8}"/>
              </a:ext>
            </a:extLst>
          </p:cNvPr>
          <p:cNvSpPr/>
          <p:nvPr/>
        </p:nvSpPr>
        <p:spPr>
          <a:xfrm>
            <a:off x="808383" y="3694637"/>
            <a:ext cx="10621622" cy="690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693D2BA7-2B75-43B6-B7FE-5D75A29998C8}"/>
              </a:ext>
            </a:extLst>
          </p:cNvPr>
          <p:cNvSpPr/>
          <p:nvPr/>
        </p:nvSpPr>
        <p:spPr>
          <a:xfrm>
            <a:off x="785189" y="5104729"/>
            <a:ext cx="10621622" cy="690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6439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82ECF340-A3AA-45A0-9530-5218BB47E1F2}"/>
              </a:ext>
            </a:extLst>
          </p:cNvPr>
          <p:cNvSpPr/>
          <p:nvPr/>
        </p:nvSpPr>
        <p:spPr>
          <a:xfrm>
            <a:off x="679530" y="1778024"/>
            <a:ext cx="1014280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2000" dirty="0" smtClean="0">
                <a:latin typeface="Arial" panose="020B0604020202020204" pitchFamily="34" charset="0"/>
                <a:ea typeface="Carlito"/>
                <a:cs typeface="Carlito"/>
              </a:rPr>
              <a:t>d) Representam </a:t>
            </a:r>
            <a:r>
              <a:rPr lang="pt-BR" sz="2000" dirty="0">
                <a:latin typeface="Arial" panose="020B0604020202020204" pitchFamily="34" charset="0"/>
                <a:ea typeface="Carlito"/>
                <a:cs typeface="Carlito"/>
              </a:rPr>
              <a:t>sentimentos:</a:t>
            </a:r>
            <a:endParaRPr lang="pt-BR" sz="1600" dirty="0">
              <a:effectLst/>
              <a:latin typeface="Carlito"/>
              <a:ea typeface="Carlito"/>
              <a:cs typeface="Carlito"/>
            </a:endParaRPr>
          </a:p>
        </p:txBody>
      </p: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0FF866C6-D839-4C1C-8C4E-95F7EA1884E1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18" name="Meio-quadro 17">
              <a:extLst>
                <a:ext uri="{FF2B5EF4-FFF2-40B4-BE49-F238E27FC236}">
                  <a16:creationId xmlns:a16="http://schemas.microsoft.com/office/drawing/2014/main" id="{EACFF4E5-248E-4D47-B71D-1177507884EE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F29019C4-6F05-4327-92B8-6FB504DE2A8F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27" name="Paralelogramo 26">
                <a:extLst>
                  <a:ext uri="{FF2B5EF4-FFF2-40B4-BE49-F238E27FC236}">
                    <a16:creationId xmlns:a16="http://schemas.microsoft.com/office/drawing/2014/main" id="{8283D388-3FC5-48F8-952F-E78F421A857C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8" name="Retângulo 27">
                <a:extLst>
                  <a:ext uri="{FF2B5EF4-FFF2-40B4-BE49-F238E27FC236}">
                    <a16:creationId xmlns:a16="http://schemas.microsoft.com/office/drawing/2014/main" id="{C4BD3F06-75C4-4C0C-9F9E-F1769F1CBA61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20" name="Agrupar 19">
              <a:extLst>
                <a:ext uri="{FF2B5EF4-FFF2-40B4-BE49-F238E27FC236}">
                  <a16:creationId xmlns:a16="http://schemas.microsoft.com/office/drawing/2014/main" id="{7B131FD7-FCBC-419D-9244-8652F86E4958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25" name="Paralelogramo 24">
                <a:extLst>
                  <a:ext uri="{FF2B5EF4-FFF2-40B4-BE49-F238E27FC236}">
                    <a16:creationId xmlns:a16="http://schemas.microsoft.com/office/drawing/2014/main" id="{486A1D9F-241D-4B1A-9005-2E5A90D3BEA6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26" name="Retângulo 25">
                <a:extLst>
                  <a:ext uri="{FF2B5EF4-FFF2-40B4-BE49-F238E27FC236}">
                    <a16:creationId xmlns:a16="http://schemas.microsoft.com/office/drawing/2014/main" id="{B241777E-03FD-45FE-BAD5-F9D42E0BD5D9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1" name="Seta: Pentágono 20">
              <a:extLst>
                <a:ext uri="{FF2B5EF4-FFF2-40B4-BE49-F238E27FC236}">
                  <a16:creationId xmlns:a16="http://schemas.microsoft.com/office/drawing/2014/main" id="{0DC27CAE-78DE-4233-AA2A-7B5CF89AB9A3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Triângulo isósceles 21">
              <a:extLst>
                <a:ext uri="{FF2B5EF4-FFF2-40B4-BE49-F238E27FC236}">
                  <a16:creationId xmlns:a16="http://schemas.microsoft.com/office/drawing/2014/main" id="{124EE52B-4C26-4B03-9BCF-D53FCD6F1BF3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Paralelogramo 22">
              <a:extLst>
                <a:ext uri="{FF2B5EF4-FFF2-40B4-BE49-F238E27FC236}">
                  <a16:creationId xmlns:a16="http://schemas.microsoft.com/office/drawing/2014/main" id="{73AF0E06-ADEB-4C27-AD81-BC8F4FFEB8F6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Retângulo 23">
              <a:extLst>
                <a:ext uri="{FF2B5EF4-FFF2-40B4-BE49-F238E27FC236}">
                  <a16:creationId xmlns:a16="http://schemas.microsoft.com/office/drawing/2014/main" id="{04B98A93-1C86-4E7A-8230-C73E59771E4B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3" name="Retângulo 2">
            <a:extLst>
              <a:ext uri="{FF2B5EF4-FFF2-40B4-BE49-F238E27FC236}">
                <a16:creationId xmlns:a16="http://schemas.microsoft.com/office/drawing/2014/main" id="{693D2BA7-2B75-43B6-B7FE-5D75A29998C8}"/>
              </a:ext>
            </a:extLst>
          </p:cNvPr>
          <p:cNvSpPr/>
          <p:nvPr/>
        </p:nvSpPr>
        <p:spPr>
          <a:xfrm>
            <a:off x="785189" y="2372497"/>
            <a:ext cx="10621622" cy="690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4CCA4265-05C1-4F8B-AE79-133915C5F7B8}"/>
              </a:ext>
            </a:extLst>
          </p:cNvPr>
          <p:cNvSpPr/>
          <p:nvPr/>
        </p:nvSpPr>
        <p:spPr>
          <a:xfrm>
            <a:off x="679530" y="3112347"/>
            <a:ext cx="6096000" cy="55399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pt-BR" sz="2000" dirty="0" smtClean="0">
                <a:latin typeface="Arial" panose="020B0604020202020204" pitchFamily="34" charset="0"/>
                <a:ea typeface="Carlito"/>
                <a:cs typeface="Carlito"/>
              </a:rPr>
              <a:t>e) </a:t>
            </a:r>
            <a:r>
              <a:rPr lang="pt-BR" sz="2000" dirty="0">
                <a:latin typeface="Arial" panose="020B0604020202020204" pitchFamily="34" charset="0"/>
                <a:ea typeface="Carlito"/>
                <a:cs typeface="Carlito"/>
              </a:rPr>
              <a:t>R</a:t>
            </a:r>
            <a:r>
              <a:rPr lang="pt-BR" sz="2000" dirty="0" smtClean="0">
                <a:latin typeface="Arial" panose="020B0604020202020204" pitchFamily="34" charset="0"/>
                <a:ea typeface="Carlito"/>
                <a:cs typeface="Carlito"/>
              </a:rPr>
              <a:t>epresentam </a:t>
            </a:r>
            <a:r>
              <a:rPr lang="pt-BR" sz="2000" dirty="0">
                <a:latin typeface="Arial" panose="020B0604020202020204" pitchFamily="34" charset="0"/>
                <a:ea typeface="Carlito"/>
                <a:cs typeface="Carlito"/>
              </a:rPr>
              <a:t>coisas:</a:t>
            </a:r>
            <a:endParaRPr lang="pt-BR" sz="1600" dirty="0">
              <a:latin typeface="Carlito"/>
              <a:ea typeface="Carlito"/>
              <a:cs typeface="Carlito"/>
            </a:endParaRP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FD474E70-E3FE-4B56-861D-68AC804AAE4B}"/>
              </a:ext>
            </a:extLst>
          </p:cNvPr>
          <p:cNvSpPr/>
          <p:nvPr/>
        </p:nvSpPr>
        <p:spPr>
          <a:xfrm>
            <a:off x="679529" y="4446670"/>
            <a:ext cx="67019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f)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</a:rPr>
              <a:t>R</a:t>
            </a:r>
            <a:r>
              <a:rPr lang="pt-BR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epresentam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</a:rPr>
              <a:t>muitas coisas da mesma espécie:</a:t>
            </a:r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B0BD3DCF-A18B-4364-BCE3-FCE3E4D0EEF0}"/>
              </a:ext>
            </a:extLst>
          </p:cNvPr>
          <p:cNvSpPr/>
          <p:nvPr/>
        </p:nvSpPr>
        <p:spPr>
          <a:xfrm>
            <a:off x="785189" y="3674266"/>
            <a:ext cx="10621622" cy="690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506BC18D-5296-4EF4-93E2-B184ED96576E}"/>
              </a:ext>
            </a:extLst>
          </p:cNvPr>
          <p:cNvSpPr/>
          <p:nvPr/>
        </p:nvSpPr>
        <p:spPr>
          <a:xfrm>
            <a:off x="785189" y="5177588"/>
            <a:ext cx="10621622" cy="6901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3554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E2D67001-7902-496E-82DD-5735D76A47E4}"/>
              </a:ext>
            </a:extLst>
          </p:cNvPr>
          <p:cNvSpPr/>
          <p:nvPr/>
        </p:nvSpPr>
        <p:spPr>
          <a:xfrm>
            <a:off x="743955" y="1496312"/>
            <a:ext cx="10686049" cy="136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Na tirinha, Hamlet queria saber o que era o amor.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Crie e escreva no seu caderno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uma tirinha explicando para a sua família o que é o amor. Depois leia para um adulto.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DD3CE9AF-1F71-4F85-AC92-028E264D8BED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9" name="Meio-quadro 8">
              <a:extLst>
                <a:ext uri="{FF2B5EF4-FFF2-40B4-BE49-F238E27FC236}">
                  <a16:creationId xmlns:a16="http://schemas.microsoft.com/office/drawing/2014/main" id="{9D2DC25A-26E2-481E-9DF7-E524086D8905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933BDCE7-B495-4E43-94AC-ACF93B72D447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18" name="Paralelogramo 17">
                <a:extLst>
                  <a:ext uri="{FF2B5EF4-FFF2-40B4-BE49-F238E27FC236}">
                    <a16:creationId xmlns:a16="http://schemas.microsoft.com/office/drawing/2014/main" id="{F118D2BF-7CF5-4FF3-B684-D362029EE741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9" name="Retângulo 18">
                <a:extLst>
                  <a:ext uri="{FF2B5EF4-FFF2-40B4-BE49-F238E27FC236}">
                    <a16:creationId xmlns:a16="http://schemas.microsoft.com/office/drawing/2014/main" id="{9E5B6718-ACC0-4CA5-95D6-00B81A2E179B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12D1473A-8904-48F7-B495-EBD3C9C12223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6" name="Paralelogramo 15">
                <a:extLst>
                  <a:ext uri="{FF2B5EF4-FFF2-40B4-BE49-F238E27FC236}">
                    <a16:creationId xmlns:a16="http://schemas.microsoft.com/office/drawing/2014/main" id="{9011894C-92B2-4B88-9BB2-354EF7B8CA7C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7" name="Retângulo 16">
                <a:extLst>
                  <a:ext uri="{FF2B5EF4-FFF2-40B4-BE49-F238E27FC236}">
                    <a16:creationId xmlns:a16="http://schemas.microsoft.com/office/drawing/2014/main" id="{AF193C99-5B63-446D-AEC2-4D51C3449869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2" name="Seta: Pentágono 11">
              <a:extLst>
                <a:ext uri="{FF2B5EF4-FFF2-40B4-BE49-F238E27FC236}">
                  <a16:creationId xmlns:a16="http://schemas.microsoft.com/office/drawing/2014/main" id="{7D571302-6C0D-493C-B9D7-D873925B9EED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Triângulo isósceles 12">
              <a:extLst>
                <a:ext uri="{FF2B5EF4-FFF2-40B4-BE49-F238E27FC236}">
                  <a16:creationId xmlns:a16="http://schemas.microsoft.com/office/drawing/2014/main" id="{4662D811-D5C2-44B7-8692-3A71FC90CAF7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Paralelogramo 13">
              <a:extLst>
                <a:ext uri="{FF2B5EF4-FFF2-40B4-BE49-F238E27FC236}">
                  <a16:creationId xmlns:a16="http://schemas.microsoft.com/office/drawing/2014/main" id="{2A039E6E-B60C-49B6-BDD0-D83608A0C66A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AA59970C-43D9-4D30-8165-A41734535A93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22CA5E57-9CA6-4D0B-B8FB-61A5AFF96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068406"/>
              </p:ext>
            </p:extLst>
          </p:nvPr>
        </p:nvGraphicFramePr>
        <p:xfrm>
          <a:off x="1173734" y="2764202"/>
          <a:ext cx="9844532" cy="3791224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2461133">
                  <a:extLst>
                    <a:ext uri="{9D8B030D-6E8A-4147-A177-3AD203B41FA5}">
                      <a16:colId xmlns:a16="http://schemas.microsoft.com/office/drawing/2014/main" val="277252243"/>
                    </a:ext>
                  </a:extLst>
                </a:gridCol>
                <a:gridCol w="2461133">
                  <a:extLst>
                    <a:ext uri="{9D8B030D-6E8A-4147-A177-3AD203B41FA5}">
                      <a16:colId xmlns:a16="http://schemas.microsoft.com/office/drawing/2014/main" val="313645800"/>
                    </a:ext>
                  </a:extLst>
                </a:gridCol>
                <a:gridCol w="2461133">
                  <a:extLst>
                    <a:ext uri="{9D8B030D-6E8A-4147-A177-3AD203B41FA5}">
                      <a16:colId xmlns:a16="http://schemas.microsoft.com/office/drawing/2014/main" val="1536273679"/>
                    </a:ext>
                  </a:extLst>
                </a:gridCol>
                <a:gridCol w="2461133">
                  <a:extLst>
                    <a:ext uri="{9D8B030D-6E8A-4147-A177-3AD203B41FA5}">
                      <a16:colId xmlns:a16="http://schemas.microsoft.com/office/drawing/2014/main" val="1704406159"/>
                    </a:ext>
                  </a:extLst>
                </a:gridCol>
              </a:tblGrid>
              <a:tr h="379122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20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200" dirty="0">
                        <a:effectLst/>
                        <a:latin typeface="Carlito"/>
                        <a:ea typeface="Carlito"/>
                        <a:cs typeface="Carlito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4978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7152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E2D67001-7902-496E-82DD-5735D76A47E4}"/>
              </a:ext>
            </a:extLst>
          </p:cNvPr>
          <p:cNvSpPr/>
          <p:nvPr/>
        </p:nvSpPr>
        <p:spPr>
          <a:xfrm>
            <a:off x="743956" y="1496312"/>
            <a:ext cx="10424160" cy="1366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Converse com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 família sobre o que é o amor para você. Conte para eles quem são as pessoas que você mais ama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!  E depois desenhe no seu caderno sua família.</a:t>
            </a:r>
            <a:endParaRPr lang="pt-BR" sz="2400" dirty="0">
              <a:solidFill>
                <a:schemeClr val="accent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DD3CE9AF-1F71-4F85-AC92-028E264D8BED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9" name="Meio-quadro 8">
              <a:extLst>
                <a:ext uri="{FF2B5EF4-FFF2-40B4-BE49-F238E27FC236}">
                  <a16:creationId xmlns:a16="http://schemas.microsoft.com/office/drawing/2014/main" id="{9D2DC25A-26E2-481E-9DF7-E524086D8905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933BDCE7-B495-4E43-94AC-ACF93B72D447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18" name="Paralelogramo 17">
                <a:extLst>
                  <a:ext uri="{FF2B5EF4-FFF2-40B4-BE49-F238E27FC236}">
                    <a16:creationId xmlns:a16="http://schemas.microsoft.com/office/drawing/2014/main" id="{F118D2BF-7CF5-4FF3-B684-D362029EE741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9" name="Retângulo 18">
                <a:extLst>
                  <a:ext uri="{FF2B5EF4-FFF2-40B4-BE49-F238E27FC236}">
                    <a16:creationId xmlns:a16="http://schemas.microsoft.com/office/drawing/2014/main" id="{9E5B6718-ACC0-4CA5-95D6-00B81A2E179B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12D1473A-8904-48F7-B495-EBD3C9C12223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6" name="Paralelogramo 15">
                <a:extLst>
                  <a:ext uri="{FF2B5EF4-FFF2-40B4-BE49-F238E27FC236}">
                    <a16:creationId xmlns:a16="http://schemas.microsoft.com/office/drawing/2014/main" id="{9011894C-92B2-4B88-9BB2-354EF7B8CA7C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7" name="Retângulo 16">
                <a:extLst>
                  <a:ext uri="{FF2B5EF4-FFF2-40B4-BE49-F238E27FC236}">
                    <a16:creationId xmlns:a16="http://schemas.microsoft.com/office/drawing/2014/main" id="{AF193C99-5B63-446D-AEC2-4D51C3449869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2" name="Seta: Pentágono 11">
              <a:extLst>
                <a:ext uri="{FF2B5EF4-FFF2-40B4-BE49-F238E27FC236}">
                  <a16:creationId xmlns:a16="http://schemas.microsoft.com/office/drawing/2014/main" id="{7D571302-6C0D-493C-B9D7-D873925B9EED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Triângulo isósceles 12">
              <a:extLst>
                <a:ext uri="{FF2B5EF4-FFF2-40B4-BE49-F238E27FC236}">
                  <a16:creationId xmlns:a16="http://schemas.microsoft.com/office/drawing/2014/main" id="{4662D811-D5C2-44B7-8692-3A71FC90CAF7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Paralelogramo 13">
              <a:extLst>
                <a:ext uri="{FF2B5EF4-FFF2-40B4-BE49-F238E27FC236}">
                  <a16:creationId xmlns:a16="http://schemas.microsoft.com/office/drawing/2014/main" id="{2A039E6E-B60C-49B6-BDD0-D83608A0C66A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AA59970C-43D9-4D30-8165-A41734535A93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22" name="Caixa de Texto 2">
            <a:extLst>
              <a:ext uri="{FF2B5EF4-FFF2-40B4-BE49-F238E27FC236}">
                <a16:creationId xmlns:a16="http://schemas.microsoft.com/office/drawing/2014/main" id="{8B9CE45C-FDA0-4B33-96C2-EAF40ACA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2731" y="5844170"/>
            <a:ext cx="1678940" cy="2857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Imagens via Freepik.com</a:t>
            </a:r>
          </a:p>
        </p:txBody>
      </p:sp>
    </p:spTree>
    <p:extLst>
      <p:ext uri="{BB962C8B-B14F-4D97-AF65-F5344CB8AC3E}">
        <p14:creationId xmlns:p14="http://schemas.microsoft.com/office/powerpoint/2010/main" val="3209810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>
            <a:extLst>
              <a:ext uri="{FF2B5EF4-FFF2-40B4-BE49-F238E27FC236}">
                <a16:creationId xmlns:a16="http://schemas.microsoft.com/office/drawing/2014/main" id="{E2D67001-7902-496E-82DD-5735D76A47E4}"/>
              </a:ext>
            </a:extLst>
          </p:cNvPr>
          <p:cNvSpPr/>
          <p:nvPr/>
        </p:nvSpPr>
        <p:spPr>
          <a:xfrm>
            <a:off x="743956" y="1496312"/>
            <a:ext cx="10424160" cy="9417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A palavra AMOR inicia com A e termina com R. Vamos brincar com as palavras? Escreva no </a:t>
            </a:r>
            <a:r>
              <a:rPr lang="pt-BR" sz="24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seu caderno palavras </a:t>
            </a:r>
            <a:r>
              <a:rPr lang="pt-BR" sz="24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 A e R no início e no fim.</a:t>
            </a:r>
          </a:p>
        </p:txBody>
      </p:sp>
      <p:grpSp>
        <p:nvGrpSpPr>
          <p:cNvPr id="8" name="Agrupar 7">
            <a:extLst>
              <a:ext uri="{FF2B5EF4-FFF2-40B4-BE49-F238E27FC236}">
                <a16:creationId xmlns:a16="http://schemas.microsoft.com/office/drawing/2014/main" id="{DD3CE9AF-1F71-4F85-AC92-028E264D8BED}"/>
              </a:ext>
            </a:extLst>
          </p:cNvPr>
          <p:cNvGrpSpPr/>
          <p:nvPr/>
        </p:nvGrpSpPr>
        <p:grpSpPr>
          <a:xfrm>
            <a:off x="0" y="-1"/>
            <a:ext cx="12202884" cy="1283903"/>
            <a:chOff x="0" y="-1"/>
            <a:chExt cx="12202884" cy="2503438"/>
          </a:xfrm>
        </p:grpSpPr>
        <p:sp>
          <p:nvSpPr>
            <p:cNvPr id="9" name="Meio-quadro 8">
              <a:extLst>
                <a:ext uri="{FF2B5EF4-FFF2-40B4-BE49-F238E27FC236}">
                  <a16:creationId xmlns:a16="http://schemas.microsoft.com/office/drawing/2014/main" id="{9D2DC25A-26E2-481E-9DF7-E524086D8905}"/>
                </a:ext>
              </a:extLst>
            </p:cNvPr>
            <p:cNvSpPr/>
            <p:nvPr/>
          </p:nvSpPr>
          <p:spPr>
            <a:xfrm flipH="1">
              <a:off x="4327851" y="0"/>
              <a:ext cx="2258006" cy="1567543"/>
            </a:xfrm>
            <a:prstGeom prst="halfFrame">
              <a:avLst>
                <a:gd name="adj1" fmla="val 83323"/>
                <a:gd name="adj2" fmla="val 77001"/>
              </a:avLst>
            </a:prstGeom>
            <a:solidFill>
              <a:srgbClr val="006A88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dirty="0">
                <a:solidFill>
                  <a:schemeClr val="tx1"/>
                </a:solidFill>
              </a:endParaRPr>
            </a:p>
          </p:txBody>
        </p:sp>
        <p:grpSp>
          <p:nvGrpSpPr>
            <p:cNvPr id="10" name="Agrupar 9">
              <a:extLst>
                <a:ext uri="{FF2B5EF4-FFF2-40B4-BE49-F238E27FC236}">
                  <a16:creationId xmlns:a16="http://schemas.microsoft.com/office/drawing/2014/main" id="{933BDCE7-B495-4E43-94AC-ACF93B72D447}"/>
                </a:ext>
              </a:extLst>
            </p:cNvPr>
            <p:cNvGrpSpPr/>
            <p:nvPr/>
          </p:nvGrpSpPr>
          <p:grpSpPr>
            <a:xfrm>
              <a:off x="0" y="-1"/>
              <a:ext cx="6585857" cy="881744"/>
              <a:chOff x="0" y="-1"/>
              <a:chExt cx="6585857" cy="1175658"/>
            </a:xfrm>
          </p:grpSpPr>
          <p:sp>
            <p:nvSpPr>
              <p:cNvPr id="18" name="Paralelogramo 17">
                <a:extLst>
                  <a:ext uri="{FF2B5EF4-FFF2-40B4-BE49-F238E27FC236}">
                    <a16:creationId xmlns:a16="http://schemas.microsoft.com/office/drawing/2014/main" id="{F118D2BF-7CF5-4FF3-B684-D362029EE741}"/>
                  </a:ext>
                </a:extLst>
              </p:cNvPr>
              <p:cNvSpPr/>
              <p:nvPr/>
            </p:nvSpPr>
            <p:spPr>
              <a:xfrm>
                <a:off x="0" y="0"/>
                <a:ext cx="6585857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9" name="Retângulo 18">
                <a:extLst>
                  <a:ext uri="{FF2B5EF4-FFF2-40B4-BE49-F238E27FC236}">
                    <a16:creationId xmlns:a16="http://schemas.microsoft.com/office/drawing/2014/main" id="{9E5B6718-ACC0-4CA5-95D6-00B81A2E179B}"/>
                  </a:ext>
                </a:extLst>
              </p:cNvPr>
              <p:cNvSpPr/>
              <p:nvPr/>
            </p:nvSpPr>
            <p:spPr>
              <a:xfrm>
                <a:off x="0" y="-1"/>
                <a:ext cx="1360714" cy="1175657"/>
              </a:xfrm>
              <a:prstGeom prst="rect">
                <a:avLst/>
              </a:prstGeom>
              <a:solidFill>
                <a:srgbClr val="006A8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grpSp>
          <p:nvGrpSpPr>
            <p:cNvPr id="11" name="Agrupar 10">
              <a:extLst>
                <a:ext uri="{FF2B5EF4-FFF2-40B4-BE49-F238E27FC236}">
                  <a16:creationId xmlns:a16="http://schemas.microsoft.com/office/drawing/2014/main" id="{12D1473A-8904-48F7-B495-EBD3C9C12223}"/>
                </a:ext>
              </a:extLst>
            </p:cNvPr>
            <p:cNvGrpSpPr/>
            <p:nvPr/>
          </p:nvGrpSpPr>
          <p:grpSpPr>
            <a:xfrm>
              <a:off x="0" y="587826"/>
              <a:ext cx="5268687" cy="1175658"/>
              <a:chOff x="0" y="587826"/>
              <a:chExt cx="5268687" cy="1175658"/>
            </a:xfrm>
          </p:grpSpPr>
          <p:sp>
            <p:nvSpPr>
              <p:cNvPr id="16" name="Paralelogramo 15">
                <a:extLst>
                  <a:ext uri="{FF2B5EF4-FFF2-40B4-BE49-F238E27FC236}">
                    <a16:creationId xmlns:a16="http://schemas.microsoft.com/office/drawing/2014/main" id="{9011894C-92B2-4B88-9BB2-354EF7B8CA7C}"/>
                  </a:ext>
                </a:extLst>
              </p:cNvPr>
              <p:cNvSpPr/>
              <p:nvPr/>
            </p:nvSpPr>
            <p:spPr>
              <a:xfrm>
                <a:off x="1" y="587827"/>
                <a:ext cx="5268686" cy="1175657"/>
              </a:xfrm>
              <a:prstGeom prst="parallelogram">
                <a:avLst>
                  <a:gd name="adj" fmla="val 102778"/>
                </a:avLst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 dirty="0"/>
              </a:p>
            </p:txBody>
          </p:sp>
          <p:sp>
            <p:nvSpPr>
              <p:cNvPr id="17" name="Retângulo 16">
                <a:extLst>
                  <a:ext uri="{FF2B5EF4-FFF2-40B4-BE49-F238E27FC236}">
                    <a16:creationId xmlns:a16="http://schemas.microsoft.com/office/drawing/2014/main" id="{AF193C99-5B63-446D-AEC2-4D51C3449869}"/>
                  </a:ext>
                </a:extLst>
              </p:cNvPr>
              <p:cNvSpPr/>
              <p:nvPr/>
            </p:nvSpPr>
            <p:spPr>
              <a:xfrm>
                <a:off x="0" y="587826"/>
                <a:ext cx="1360714" cy="1175657"/>
              </a:xfrm>
              <a:prstGeom prst="rect">
                <a:avLst/>
              </a:prstGeom>
              <a:solidFill>
                <a:srgbClr val="258DA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12" name="Seta: Pentágono 11">
              <a:extLst>
                <a:ext uri="{FF2B5EF4-FFF2-40B4-BE49-F238E27FC236}">
                  <a16:creationId xmlns:a16="http://schemas.microsoft.com/office/drawing/2014/main" id="{7D571302-6C0D-493C-B9D7-D873925B9EED}"/>
                </a:ext>
              </a:extLst>
            </p:cNvPr>
            <p:cNvSpPr/>
            <p:nvPr/>
          </p:nvSpPr>
          <p:spPr>
            <a:xfrm flipH="1">
              <a:off x="5355771" y="-1"/>
              <a:ext cx="6836228" cy="1763484"/>
            </a:xfrm>
            <a:prstGeom prst="homePlate">
              <a:avLst>
                <a:gd name="adj" fmla="val 63580"/>
              </a:avLst>
            </a:prstGeom>
            <a:solidFill>
              <a:srgbClr val="258DA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Triângulo isósceles 12">
              <a:extLst>
                <a:ext uri="{FF2B5EF4-FFF2-40B4-BE49-F238E27FC236}">
                  <a16:creationId xmlns:a16="http://schemas.microsoft.com/office/drawing/2014/main" id="{4662D811-D5C2-44B7-8692-3A71FC90CAF7}"/>
                </a:ext>
              </a:extLst>
            </p:cNvPr>
            <p:cNvSpPr/>
            <p:nvPr/>
          </p:nvSpPr>
          <p:spPr>
            <a:xfrm>
              <a:off x="6901543" y="1023254"/>
              <a:ext cx="1334281" cy="740229"/>
            </a:xfrm>
            <a:prstGeom prst="triangle">
              <a:avLst>
                <a:gd name="adj" fmla="val 53161"/>
              </a:avLst>
            </a:prstGeom>
            <a:solidFill>
              <a:srgbClr val="3F96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Paralelogramo 13">
              <a:extLst>
                <a:ext uri="{FF2B5EF4-FFF2-40B4-BE49-F238E27FC236}">
                  <a16:creationId xmlns:a16="http://schemas.microsoft.com/office/drawing/2014/main" id="{2A039E6E-B60C-49B6-BDD0-D83608A0C66A}"/>
                </a:ext>
              </a:extLst>
            </p:cNvPr>
            <p:cNvSpPr/>
            <p:nvPr/>
          </p:nvSpPr>
          <p:spPr>
            <a:xfrm flipH="1">
              <a:off x="7053940" y="1763208"/>
              <a:ext cx="5148944" cy="740229"/>
            </a:xfrm>
            <a:prstGeom prst="parallelogram">
              <a:avLst>
                <a:gd name="adj" fmla="val 85030"/>
              </a:avLst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14">
              <a:extLst>
                <a:ext uri="{FF2B5EF4-FFF2-40B4-BE49-F238E27FC236}">
                  <a16:creationId xmlns:a16="http://schemas.microsoft.com/office/drawing/2014/main" id="{AA59970C-43D9-4D30-8165-A41734535A93}"/>
                </a:ext>
              </a:extLst>
            </p:cNvPr>
            <p:cNvSpPr/>
            <p:nvPr/>
          </p:nvSpPr>
          <p:spPr>
            <a:xfrm>
              <a:off x="11430005" y="1763208"/>
              <a:ext cx="762000" cy="740229"/>
            </a:xfrm>
            <a:prstGeom prst="rect">
              <a:avLst/>
            </a:prstGeom>
            <a:solidFill>
              <a:srgbClr val="C866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CDB792A8-4884-472C-9333-B8F0F67FFA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841730"/>
              </p:ext>
            </p:extLst>
          </p:nvPr>
        </p:nvGraphicFramePr>
        <p:xfrm>
          <a:off x="2183448" y="2614355"/>
          <a:ext cx="7825104" cy="3942173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1957540">
                  <a:extLst>
                    <a:ext uri="{9D8B030D-6E8A-4147-A177-3AD203B41FA5}">
                      <a16:colId xmlns:a16="http://schemas.microsoft.com/office/drawing/2014/main" val="741017352"/>
                    </a:ext>
                  </a:extLst>
                </a:gridCol>
                <a:gridCol w="1954169">
                  <a:extLst>
                    <a:ext uri="{9D8B030D-6E8A-4147-A177-3AD203B41FA5}">
                      <a16:colId xmlns:a16="http://schemas.microsoft.com/office/drawing/2014/main" val="3979158240"/>
                    </a:ext>
                  </a:extLst>
                </a:gridCol>
                <a:gridCol w="1958383">
                  <a:extLst>
                    <a:ext uri="{9D8B030D-6E8A-4147-A177-3AD203B41FA5}">
                      <a16:colId xmlns:a16="http://schemas.microsoft.com/office/drawing/2014/main" val="3922429931"/>
                    </a:ext>
                  </a:extLst>
                </a:gridCol>
                <a:gridCol w="1955012">
                  <a:extLst>
                    <a:ext uri="{9D8B030D-6E8A-4147-A177-3AD203B41FA5}">
                      <a16:colId xmlns:a16="http://schemas.microsoft.com/office/drawing/2014/main" val="205288796"/>
                    </a:ext>
                  </a:extLst>
                </a:gridCol>
              </a:tblGrid>
              <a:tr h="128552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Começa com A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Termina com R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Começa com R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Termina com A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6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23749039"/>
                  </a:ext>
                </a:extLst>
              </a:tr>
              <a:tr h="531329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74791116"/>
                  </a:ext>
                </a:extLst>
              </a:tr>
              <a:tr h="531329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0909831"/>
                  </a:ext>
                </a:extLst>
              </a:tr>
              <a:tr h="531329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6772587"/>
                  </a:ext>
                </a:extLst>
              </a:tr>
              <a:tr h="531329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5558200"/>
                  </a:ext>
                </a:extLst>
              </a:tr>
              <a:tr h="531329"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50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pt-BR" sz="1200" dirty="0">
                        <a:effectLst/>
                        <a:latin typeface="Arial" panose="020B0604020202020204" pitchFamily="34" charset="0"/>
                        <a:ea typeface="Carlito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34866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8797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431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Carlito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Laís Costa</dc:creator>
  <cp:lastModifiedBy>Mariana Ferreira Provetti</cp:lastModifiedBy>
  <cp:revision>16</cp:revision>
  <dcterms:created xsi:type="dcterms:W3CDTF">2020-03-26T18:29:34Z</dcterms:created>
  <dcterms:modified xsi:type="dcterms:W3CDTF">2020-04-03T19:34:04Z</dcterms:modified>
</cp:coreProperties>
</file>