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8DAB"/>
    <a:srgbClr val="3F96B0"/>
    <a:srgbClr val="006A88"/>
    <a:srgbClr val="C86673"/>
    <a:srgbClr val="0080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4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C1829E-C3B9-4F73-A145-DC5665579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5F2F4A-0027-4748-8876-48B6182633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D80F4E-3A1B-43D2-8957-98FC30A3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5C0BB9-D09E-428B-A57F-8BF48A0BF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E10E39-8BF3-49FB-AD9A-A7590BE11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57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3A397-ADA3-4C61-B515-39158ADD5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DAE2DA5-363D-458E-AF5C-49648D53B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EB1035-94B8-4AD1-B38A-2EF6B55C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63249A-E204-4951-B320-CA3055CC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5993C3-041B-4A03-95FC-036C764D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51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D808D6-EED3-48B4-BB2B-3C7AF7F5F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95B5082-CA83-437E-90B4-B055150C4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D8877D-8CD0-4A0B-9B7E-EC68624C9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0210AC-ACAF-4324-8D6E-07D3EC07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A9C9EB-A000-4E20-ADA5-5F0C5E44C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328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5F972-161A-4745-9874-53B65A87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1DC175-0AE5-40ED-AE73-85AF9E0F9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A37F6-392C-4282-AE41-2DA8B2DA1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FF85D3-0128-4CF4-944A-3045D68CB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34A9A2-93D2-46E4-AE2A-FD08651CC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69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CF659E-8F41-4FA0-95EE-BD8819412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7FF411-738B-4B47-9042-DCF614DE1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62A35A-9C33-4362-B5B2-C376B32C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32C717-6E35-4BC4-AB2F-5BF16FE69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198D539-220B-45CB-9A17-9E9B68AB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58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20DC6-1116-4320-8453-56057F352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F82B14-E5DF-42B2-B173-966B08CC9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D4FB1E-E6ED-466F-B31E-3E42DE161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A76132-64EC-4F41-AC55-5444939DE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160799-6BB7-41C5-A701-7EFDDB48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4FC2CE-D6F0-45A7-9F52-7E1AA24D0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21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BB747-6CA3-4E35-A567-9944A8BC9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3334D9-35DA-4AC3-ABB2-900F52BE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C6C207C-F6D0-4F74-95A0-355CE168F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82F2EAF-C23B-47DF-9A84-59EEDC4FE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96891B-D3BE-40EA-8962-B40A59B03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C8C46FE-36AC-4E74-91F8-DFD8F119A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27504B-9492-4395-A625-A6DAC4B04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49892E8-F541-4C09-AA8F-F0EC1266E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52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B95D21-AB77-47EF-A619-AD418C146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B89151F-566B-4687-8AE5-6A7A045EF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E0EA24E-F1D3-45DE-B310-FA094E0ED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87D63C8-43D3-4CF9-96AC-C3589665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86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981FDB3-CAE7-4207-A83C-99DDCF9AF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4AAEF73-CF02-466F-BCBC-F0FC26CE2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BCFA0D4-6C51-45D6-B0F7-BD682B5B7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26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DBC7B-4F93-4275-BC80-FA6EA87C7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AC8AE3-17FF-425D-947E-09E5DFD4B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6BE3E3-0025-478A-BA62-82CFF5353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3005DF9-D975-41CD-A5D1-FCC93B78C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2F394DF-0FEC-48BA-8AB3-7AE7A2A41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23CAA2-E5BE-446B-BF30-3822DA34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69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EA552B-6964-43B5-87D9-498D34020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6A292D7-D22C-403E-A4DB-A54750302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FE87A7E-81E6-437B-A554-F264C33F8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0F4980-E8DA-43C1-A2A0-AED4D82AA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33FA9A-FCF5-4F29-A766-09A57D87D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27453C-4194-4824-9D72-3D8F9329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00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B521ECC-7782-42DB-A4DC-A4B4126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A9467F9-0CF7-480D-886E-B28FB700F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718FCD-8A1C-4C3F-AE0F-2C95DCE8C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E60788-588D-445B-94ED-A3B1573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21E8D5-9D9A-4A40-AE65-959087852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35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2503438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30" name="Imagem 29">
            <a:extLst>
              <a:ext uri="{FF2B5EF4-FFF2-40B4-BE49-F238E27FC236}">
                <a16:creationId xmlns:a16="http://schemas.microsoft.com/office/drawing/2014/main" id="{E7C2122E-6BBD-43E8-B3A0-7DD639F73107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5548" y="-164629"/>
            <a:ext cx="6136184" cy="2897061"/>
          </a:xfrm>
          <a:prstGeom prst="rect">
            <a:avLst/>
          </a:prstGeom>
        </p:spPr>
      </p:pic>
      <p:sp>
        <p:nvSpPr>
          <p:cNvPr id="44" name="CaixaDeTexto 43">
            <a:extLst>
              <a:ext uri="{FF2B5EF4-FFF2-40B4-BE49-F238E27FC236}">
                <a16:creationId xmlns:a16="http://schemas.microsoft.com/office/drawing/2014/main" id="{55785CBE-A4BB-4F81-8FC2-E74E04B3528A}"/>
              </a:ext>
            </a:extLst>
          </p:cNvPr>
          <p:cNvSpPr txBox="1"/>
          <p:nvPr/>
        </p:nvSpPr>
        <p:spPr>
          <a:xfrm>
            <a:off x="208648" y="2946082"/>
            <a:ext cx="1177470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>ATIVIDADES DE APOIO À APRENDIZAGEM</a:t>
            </a:r>
          </a:p>
          <a:p>
            <a:pPr algn="r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CaixaDeTexto 62">
            <a:extLst>
              <a:ext uri="{FF2B5EF4-FFF2-40B4-BE49-F238E27FC236}">
                <a16:creationId xmlns:a16="http://schemas.microsoft.com/office/drawing/2014/main" id="{794F387E-C8D5-46D6-AE4B-CFEB105746BF}"/>
              </a:ext>
            </a:extLst>
          </p:cNvPr>
          <p:cNvSpPr txBox="1"/>
          <p:nvPr/>
        </p:nvSpPr>
        <p:spPr>
          <a:xfrm>
            <a:off x="2743200" y="4206285"/>
            <a:ext cx="936280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Ensino Fundamental – Anos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Iniciais – Língua Portuguesa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3º ano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r"/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2º dia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800" dirty="0"/>
          </a:p>
        </p:txBody>
      </p:sp>
      <p:grpSp>
        <p:nvGrpSpPr>
          <p:cNvPr id="65" name="Agrupar 64">
            <a:extLst>
              <a:ext uri="{FF2B5EF4-FFF2-40B4-BE49-F238E27FC236}">
                <a16:creationId xmlns:a16="http://schemas.microsoft.com/office/drawing/2014/main" id="{4E6AC043-C475-4749-B454-2EFBC0B9BC82}"/>
              </a:ext>
            </a:extLst>
          </p:cNvPr>
          <p:cNvGrpSpPr/>
          <p:nvPr/>
        </p:nvGrpSpPr>
        <p:grpSpPr>
          <a:xfrm rot="10800000">
            <a:off x="0" y="5574098"/>
            <a:ext cx="12191999" cy="1323441"/>
            <a:chOff x="0" y="-1"/>
            <a:chExt cx="12191999" cy="1763485"/>
          </a:xfrm>
        </p:grpSpPr>
        <p:sp>
          <p:nvSpPr>
            <p:cNvPr id="66" name="Meio-quadro 65">
              <a:extLst>
                <a:ext uri="{FF2B5EF4-FFF2-40B4-BE49-F238E27FC236}">
                  <a16:creationId xmlns:a16="http://schemas.microsoft.com/office/drawing/2014/main" id="{18A69872-158E-4D0D-A0F7-CE9FDC8F2280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67" name="Agrupar 66">
              <a:extLst>
                <a:ext uri="{FF2B5EF4-FFF2-40B4-BE49-F238E27FC236}">
                  <a16:creationId xmlns:a16="http://schemas.microsoft.com/office/drawing/2014/main" id="{72DB2427-7E90-446E-BBFB-7A7528F75716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75" name="Paralelogramo 74">
                <a:extLst>
                  <a:ext uri="{FF2B5EF4-FFF2-40B4-BE49-F238E27FC236}">
                    <a16:creationId xmlns:a16="http://schemas.microsoft.com/office/drawing/2014/main" id="{7AD14D02-14ED-405E-ADC0-C0CA135B94F2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6" name="Retângulo 75">
                <a:extLst>
                  <a:ext uri="{FF2B5EF4-FFF2-40B4-BE49-F238E27FC236}">
                    <a16:creationId xmlns:a16="http://schemas.microsoft.com/office/drawing/2014/main" id="{ADE10307-7F75-4D07-B3AF-C0E54E2397F8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68" name="Agrupar 67">
              <a:extLst>
                <a:ext uri="{FF2B5EF4-FFF2-40B4-BE49-F238E27FC236}">
                  <a16:creationId xmlns:a16="http://schemas.microsoft.com/office/drawing/2014/main" id="{64A8AC17-50CD-4F3B-BF4F-930F5331894F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73" name="Paralelogramo 72">
                <a:extLst>
                  <a:ext uri="{FF2B5EF4-FFF2-40B4-BE49-F238E27FC236}">
                    <a16:creationId xmlns:a16="http://schemas.microsoft.com/office/drawing/2014/main" id="{433C805B-77EE-4885-8FD6-0309B725E153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4" name="Retângulo 73">
                <a:extLst>
                  <a:ext uri="{FF2B5EF4-FFF2-40B4-BE49-F238E27FC236}">
                    <a16:creationId xmlns:a16="http://schemas.microsoft.com/office/drawing/2014/main" id="{B93B7627-4F2E-4D77-BF9E-7F87CD81F1BF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69" name="Seta: Pentágono 68">
              <a:extLst>
                <a:ext uri="{FF2B5EF4-FFF2-40B4-BE49-F238E27FC236}">
                  <a16:creationId xmlns:a16="http://schemas.microsoft.com/office/drawing/2014/main" id="{D40D5996-7834-4D76-8378-18B12C6337A0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0" name="Triângulo isósceles 69">
              <a:extLst>
                <a:ext uri="{FF2B5EF4-FFF2-40B4-BE49-F238E27FC236}">
                  <a16:creationId xmlns:a16="http://schemas.microsoft.com/office/drawing/2014/main" id="{B21FA0DC-F46C-455E-9191-96FB8F5C94CD}"/>
                </a:ext>
              </a:extLst>
            </p:cNvPr>
            <p:cNvSpPr/>
            <p:nvPr/>
          </p:nvSpPr>
          <p:spPr>
            <a:xfrm>
              <a:off x="6901544" y="729596"/>
              <a:ext cx="1334281" cy="1033888"/>
            </a:xfrm>
            <a:prstGeom prst="triangle">
              <a:avLst>
                <a:gd name="adj" fmla="val 52400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427307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Retângulo 28">
            <a:extLst>
              <a:ext uri="{FF2B5EF4-FFF2-40B4-BE49-F238E27FC236}">
                <a16:creationId xmlns:a16="http://schemas.microsoft.com/office/drawing/2014/main" id="{A12B9FE7-A4B5-4A99-8193-3D7F9DF5C689}"/>
              </a:ext>
            </a:extLst>
          </p:cNvPr>
          <p:cNvSpPr/>
          <p:nvPr/>
        </p:nvSpPr>
        <p:spPr>
          <a:xfrm>
            <a:off x="680357" y="1518313"/>
            <a:ext cx="10627723" cy="5170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LEIA SILENCIOSAMENTE O TEXTO: </a:t>
            </a:r>
            <a:endParaRPr lang="pt-BR" sz="2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tângulo de cantos arredondados 3">
            <a:extLst>
              <a:ext uri="{FF2B5EF4-FFF2-40B4-BE49-F238E27FC236}">
                <a16:creationId xmlns:a16="http://schemas.microsoft.com/office/drawing/2014/main" id="{E3EC4866-21BA-4D94-B108-57A7C1C18F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7851" y="2766391"/>
            <a:ext cx="3662560" cy="2184431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rlito"/>
                <a:cs typeface="Arial" panose="020B0604020202020204" pitchFamily="34" charset="0"/>
              </a:rPr>
              <a:t>O GAITEIRO GARIBALDI</a:t>
            </a:r>
            <a:endParaRPr kumimoji="0" lang="pt-BR" altLang="pt-B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rlito"/>
                <a:cs typeface="Arial" panose="020B0604020202020204" pitchFamily="34" charset="0"/>
              </a:rPr>
              <a:t>GUARDA A GAITA</a:t>
            </a:r>
            <a:endParaRPr kumimoji="0" lang="pt-BR" altLang="pt-B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rlito"/>
                <a:cs typeface="Arial" panose="020B0604020202020204" pitchFamily="34" charset="0"/>
              </a:rPr>
              <a:t>E GARGALHA COM GRAÇA</a:t>
            </a:r>
            <a:endParaRPr kumimoji="0" lang="pt-BR" altLang="pt-B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rlito"/>
                <a:cs typeface="Arial" panose="020B0604020202020204" pitchFamily="34" charset="0"/>
              </a:rPr>
              <a:t>SE VÊ A GRAÇA</a:t>
            </a:r>
            <a:endParaRPr kumimoji="0" lang="pt-BR" altLang="pt-B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rlito"/>
                <a:cs typeface="Arial" panose="020B0604020202020204" pitchFamily="34" charset="0"/>
              </a:rPr>
              <a:t>ENGRAÇANDO</a:t>
            </a:r>
            <a:endParaRPr kumimoji="0" lang="pt-BR" altLang="pt-B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TODA A PRÇA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Retângulo 29">
            <a:extLst>
              <a:ext uri="{FF2B5EF4-FFF2-40B4-BE49-F238E27FC236}">
                <a16:creationId xmlns:a16="http://schemas.microsoft.com/office/drawing/2014/main" id="{4CD9CA04-59F7-4B30-8C3B-37901DBBF7B7}"/>
              </a:ext>
            </a:extLst>
          </p:cNvPr>
          <p:cNvSpPr/>
          <p:nvPr/>
        </p:nvSpPr>
        <p:spPr>
          <a:xfrm>
            <a:off x="680357" y="5394959"/>
            <a:ext cx="10749647" cy="9417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AGORA, LEIA EM VOZ ALTA E VEJA SE CONSEGUE LER SEM A LÍNGUA TRAVAR OU ENROLAR?</a:t>
            </a:r>
            <a:endParaRPr lang="pt-BR" sz="2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tângulo 1"/>
          <p:cNvSpPr/>
          <p:nvPr/>
        </p:nvSpPr>
        <p:spPr>
          <a:xfrm flipH="1">
            <a:off x="4953751" y="2233624"/>
            <a:ext cx="22700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TRAVA LÍNGUA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85150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30" name="Retângulo 29">
            <a:extLst>
              <a:ext uri="{FF2B5EF4-FFF2-40B4-BE49-F238E27FC236}">
                <a16:creationId xmlns:a16="http://schemas.microsoft.com/office/drawing/2014/main" id="{4CD9CA04-59F7-4B30-8C3B-37901DBBF7B7}"/>
              </a:ext>
            </a:extLst>
          </p:cNvPr>
          <p:cNvSpPr/>
          <p:nvPr/>
        </p:nvSpPr>
        <p:spPr>
          <a:xfrm>
            <a:off x="680357" y="1429194"/>
            <a:ext cx="10749648" cy="9056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VAMOS RELER O TRAVA-LÍNGUA OBSERVANDO AS LETRAS DESTACADAS.</a:t>
            </a:r>
            <a:endParaRPr lang="pt-BR" sz="2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E9206569-E56F-46B2-9665-832F1140F0CD}"/>
              </a:ext>
            </a:extLst>
          </p:cNvPr>
          <p:cNvSpPr/>
          <p:nvPr/>
        </p:nvSpPr>
        <p:spPr>
          <a:xfrm>
            <a:off x="680357" y="2434876"/>
            <a:ext cx="6096000" cy="33566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pt-BR" sz="2400" dirty="0">
                <a:latin typeface="Arial" panose="020B0604020202020204" pitchFamily="34" charset="0"/>
                <a:ea typeface="Carlito"/>
                <a:cs typeface="Carlito"/>
              </a:rPr>
              <a:t>O GAITEIRO GARIBALDI</a:t>
            </a:r>
            <a:endParaRPr lang="pt-BR" sz="2400" dirty="0">
              <a:latin typeface="Carlito"/>
              <a:ea typeface="Carlito"/>
              <a:cs typeface="Carlito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pt-BR" sz="2400" dirty="0">
                <a:latin typeface="Arial" panose="020B0604020202020204" pitchFamily="34" charset="0"/>
                <a:ea typeface="Carlito"/>
                <a:cs typeface="Carlito"/>
              </a:rPr>
              <a:t>GUA</a:t>
            </a:r>
            <a:r>
              <a:rPr lang="pt-BR" sz="2400" u="sng" dirty="0">
                <a:latin typeface="Arial" panose="020B0604020202020204" pitchFamily="34" charset="0"/>
                <a:ea typeface="Carlito"/>
                <a:cs typeface="Carlito"/>
              </a:rPr>
              <a:t>RD</a:t>
            </a:r>
            <a:r>
              <a:rPr lang="pt-BR" sz="2400" dirty="0">
                <a:latin typeface="Arial" panose="020B0604020202020204" pitchFamily="34" charset="0"/>
                <a:ea typeface="Carlito"/>
                <a:cs typeface="Carlito"/>
              </a:rPr>
              <a:t>A A GAITA</a:t>
            </a:r>
            <a:endParaRPr lang="pt-BR" sz="2400" dirty="0">
              <a:latin typeface="Carlito"/>
              <a:ea typeface="Carlito"/>
              <a:cs typeface="Carlito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pt-BR" sz="2400" dirty="0">
                <a:latin typeface="Arial" panose="020B0604020202020204" pitchFamily="34" charset="0"/>
                <a:ea typeface="Carlito"/>
                <a:cs typeface="Carlito"/>
              </a:rPr>
              <a:t>E GARGA</a:t>
            </a:r>
            <a:r>
              <a:rPr lang="pt-BR" sz="2400" u="sng" dirty="0">
                <a:latin typeface="Arial" panose="020B0604020202020204" pitchFamily="34" charset="0"/>
                <a:ea typeface="Carlito"/>
                <a:cs typeface="Carlito"/>
              </a:rPr>
              <a:t>LH</a:t>
            </a:r>
            <a:r>
              <a:rPr lang="pt-BR" sz="2400" dirty="0">
                <a:latin typeface="Arial" panose="020B0604020202020204" pitchFamily="34" charset="0"/>
                <a:ea typeface="Carlito"/>
                <a:cs typeface="Carlito"/>
              </a:rPr>
              <a:t>A COM </a:t>
            </a:r>
            <a:r>
              <a:rPr lang="pt-BR" sz="2400" u="sng" dirty="0">
                <a:latin typeface="Arial" panose="020B0604020202020204" pitchFamily="34" charset="0"/>
                <a:ea typeface="Carlito"/>
                <a:cs typeface="Carlito"/>
              </a:rPr>
              <a:t>GR</a:t>
            </a:r>
            <a:r>
              <a:rPr lang="pt-BR" sz="2400" dirty="0">
                <a:latin typeface="Arial" panose="020B0604020202020204" pitchFamily="34" charset="0"/>
                <a:ea typeface="Carlito"/>
                <a:cs typeface="Carlito"/>
              </a:rPr>
              <a:t>AÇA</a:t>
            </a:r>
            <a:endParaRPr lang="pt-BR" sz="2400" dirty="0">
              <a:latin typeface="Carlito"/>
              <a:ea typeface="Carlito"/>
              <a:cs typeface="Carlito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pt-BR" sz="2400" dirty="0">
                <a:latin typeface="Arial" panose="020B0604020202020204" pitchFamily="34" charset="0"/>
                <a:ea typeface="Carlito"/>
                <a:cs typeface="Carlito"/>
              </a:rPr>
              <a:t>SE VÊ A GRAÇA</a:t>
            </a:r>
            <a:endParaRPr lang="pt-BR" sz="2400" dirty="0">
              <a:latin typeface="Carlito"/>
              <a:ea typeface="Carlito"/>
              <a:cs typeface="Carlito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pt-BR" sz="2400" dirty="0">
                <a:latin typeface="Arial" panose="020B0604020202020204" pitchFamily="34" charset="0"/>
                <a:ea typeface="Carlito"/>
                <a:cs typeface="Carlito"/>
              </a:rPr>
              <a:t>ENGRAÇANDO</a:t>
            </a:r>
            <a:endParaRPr lang="pt-BR" sz="2400" dirty="0">
              <a:latin typeface="Carlito"/>
              <a:ea typeface="Carlito"/>
              <a:cs typeface="Carlito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pt-BR" sz="2400" dirty="0">
                <a:latin typeface="Arial" panose="020B0604020202020204" pitchFamily="34" charset="0"/>
                <a:ea typeface="Carlito"/>
                <a:cs typeface="Carlito"/>
              </a:rPr>
              <a:t>TODA A </a:t>
            </a:r>
            <a:r>
              <a:rPr lang="pt-BR" sz="2400" u="sng" dirty="0">
                <a:latin typeface="Arial" panose="020B0604020202020204" pitchFamily="34" charset="0"/>
                <a:ea typeface="Carlito"/>
                <a:cs typeface="Carlito"/>
              </a:rPr>
              <a:t>PR</a:t>
            </a:r>
            <a:r>
              <a:rPr lang="pt-BR" sz="2400" dirty="0">
                <a:latin typeface="Arial" panose="020B0604020202020204" pitchFamily="34" charset="0"/>
                <a:ea typeface="Carlito"/>
                <a:cs typeface="Carlito"/>
              </a:rPr>
              <a:t>AÇA</a:t>
            </a:r>
            <a:endParaRPr lang="pt-BR" sz="2400" dirty="0">
              <a:effectLst/>
              <a:latin typeface="Carlito"/>
              <a:ea typeface="Carlito"/>
              <a:cs typeface="Carlito"/>
            </a:endParaRPr>
          </a:p>
        </p:txBody>
      </p:sp>
      <p:pic>
        <p:nvPicPr>
          <p:cNvPr id="19" name="Imagem 18">
            <a:extLst>
              <a:ext uri="{FF2B5EF4-FFF2-40B4-BE49-F238E27FC236}">
                <a16:creationId xmlns:a16="http://schemas.microsoft.com/office/drawing/2014/main" id="{372B2C76-E0AE-4D17-8C69-60789483233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055387"/>
            <a:ext cx="4507619" cy="3797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192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7" name="Retângulo 6">
            <a:extLst>
              <a:ext uri="{FF2B5EF4-FFF2-40B4-BE49-F238E27FC236}">
                <a16:creationId xmlns:a16="http://schemas.microsoft.com/office/drawing/2014/main" id="{8DD48D3F-529E-4C47-81ED-FB33C30A48F2}"/>
              </a:ext>
            </a:extLst>
          </p:cNvPr>
          <p:cNvSpPr/>
          <p:nvPr/>
        </p:nvSpPr>
        <p:spPr>
          <a:xfrm>
            <a:off x="274321" y="1183414"/>
            <a:ext cx="111556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pt-BR" sz="2400" dirty="0">
                <a:latin typeface="Arial" panose="020B0604020202020204" pitchFamily="34" charset="0"/>
                <a:ea typeface="Carlito"/>
                <a:cs typeface="Carlito"/>
              </a:rPr>
              <a:t>a) As letras destacadas são consoantes ou vogais</a:t>
            </a:r>
            <a:r>
              <a:rPr lang="pt-BR" sz="2400" dirty="0" smtClean="0">
                <a:latin typeface="Arial" panose="020B0604020202020204" pitchFamily="34" charset="0"/>
                <a:ea typeface="Carlito"/>
                <a:cs typeface="Carlito"/>
              </a:rPr>
              <a:t>?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(Responda em seu caderno)</a:t>
            </a:r>
            <a:r>
              <a:rPr lang="pt-BR" sz="2400" dirty="0" smtClean="0">
                <a:latin typeface="Arial" panose="020B0604020202020204" pitchFamily="34" charset="0"/>
                <a:ea typeface="Carlito"/>
                <a:cs typeface="Carlito"/>
              </a:rPr>
              <a:t> </a:t>
            </a:r>
            <a:endParaRPr lang="pt-BR" sz="2400" dirty="0">
              <a:effectLst/>
              <a:latin typeface="Carlito"/>
              <a:ea typeface="Carlito"/>
              <a:cs typeface="Carlito"/>
            </a:endParaRPr>
          </a:p>
        </p:txBody>
      </p:sp>
      <p:sp>
        <p:nvSpPr>
          <p:cNvPr id="20" name="Caixa de Texto 2">
            <a:extLst>
              <a:ext uri="{FF2B5EF4-FFF2-40B4-BE49-F238E27FC236}">
                <a16:creationId xmlns:a16="http://schemas.microsoft.com/office/drawing/2014/main" id="{BEE356C3-A15B-4FD3-A6F6-CC7B120F53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1" y="3042425"/>
            <a:ext cx="11430000" cy="322774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BR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LEIA COM ATENÇÃO: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BR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Encontro </a:t>
            </a:r>
            <a:r>
              <a:rPr lang="pt-B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consonantal ocorre quando duas ou mais consoantes aparecem juntas em uma palavra.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B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 um encontro consonantal, cada consoante representa um som e pode estar na mesma sílaba ou em sílabas diferentes</a:t>
            </a:r>
            <a:r>
              <a:rPr lang="pt-BR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pt-B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GUA</a:t>
            </a:r>
            <a:r>
              <a:rPr lang="pt-BR" sz="2400" u="sng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RD</a:t>
            </a:r>
            <a:r>
              <a:rPr lang="pt-BR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</a:t>
            </a:r>
            <a:r>
              <a:rPr lang="pt-B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(SÍLABAS DIFERENTES)         </a:t>
            </a:r>
            <a:r>
              <a:rPr lang="pt-BR" sz="2400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</a:t>
            </a:r>
            <a:r>
              <a:rPr lang="pt-B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AÇA (MESMA SÍLABA)</a:t>
            </a:r>
          </a:p>
        </p:txBody>
      </p:sp>
    </p:spTree>
    <p:extLst>
      <p:ext uri="{BB962C8B-B14F-4D97-AF65-F5344CB8AC3E}">
        <p14:creationId xmlns:p14="http://schemas.microsoft.com/office/powerpoint/2010/main" val="909502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30" name="Retângulo 29">
            <a:extLst>
              <a:ext uri="{FF2B5EF4-FFF2-40B4-BE49-F238E27FC236}">
                <a16:creationId xmlns:a16="http://schemas.microsoft.com/office/drawing/2014/main" id="{4CD9CA04-59F7-4B30-8C3B-37901DBBF7B7}"/>
              </a:ext>
            </a:extLst>
          </p:cNvPr>
          <p:cNvSpPr/>
          <p:nvPr/>
        </p:nvSpPr>
        <p:spPr>
          <a:xfrm>
            <a:off x="627017" y="4232365"/>
            <a:ext cx="10646234" cy="1755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APÓS SEPARAR EM SEU CADERNO AS SÍLABAS DA ATIVIDADE ANTERIOR, CIRCULE OS ENCONTROS DE CONSOANTES QUE FICAM NA MESMA SÍLABA E SUBLINHE AS QUE FICAM EM SÍLABAS DIFERENTES.</a:t>
            </a:r>
            <a:endParaRPr lang="pt-BR" sz="2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823C730D-B264-4B33-9C73-2E03B9B537E3}"/>
              </a:ext>
            </a:extLst>
          </p:cNvPr>
          <p:cNvSpPr/>
          <p:nvPr/>
        </p:nvSpPr>
        <p:spPr>
          <a:xfrm>
            <a:off x="822960" y="1585373"/>
            <a:ext cx="88716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pt-BR" sz="2400" dirty="0">
                <a:latin typeface="Arial" panose="020B0604020202020204" pitchFamily="34" charset="0"/>
                <a:ea typeface="Carlito"/>
                <a:cs typeface="Carlito"/>
              </a:rPr>
              <a:t>b) Separe as sílabas das palavras</a:t>
            </a:r>
            <a:r>
              <a:rPr lang="pt-BR" sz="2400" dirty="0" smtClean="0">
                <a:latin typeface="Arial" panose="020B0604020202020204" pitchFamily="34" charset="0"/>
                <a:ea typeface="Carlito"/>
                <a:cs typeface="Carlito"/>
              </a:rPr>
              <a:t>.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(Responda em seu caderno)</a:t>
            </a:r>
            <a:r>
              <a:rPr lang="pt-BR" sz="2400" dirty="0">
                <a:latin typeface="Arial" panose="020B0604020202020204" pitchFamily="34" charset="0"/>
                <a:ea typeface="Carlito"/>
                <a:cs typeface="Carlito"/>
              </a:rPr>
              <a:t> </a:t>
            </a:r>
            <a:endParaRPr lang="pt-BR" sz="2400" dirty="0">
              <a:effectLst/>
              <a:latin typeface="Carlito"/>
              <a:ea typeface="Carlito"/>
              <a:cs typeface="Carlito"/>
            </a:endParaRPr>
          </a:p>
        </p:txBody>
      </p:sp>
      <p:graphicFrame>
        <p:nvGraphicFramePr>
          <p:cNvPr id="19" name="Tabela 18">
            <a:extLst>
              <a:ext uri="{FF2B5EF4-FFF2-40B4-BE49-F238E27FC236}">
                <a16:creationId xmlns:a16="http://schemas.microsoft.com/office/drawing/2014/main" id="{3F49A10B-00FF-460D-839C-B6BA030737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383815"/>
              </p:ext>
            </p:extLst>
          </p:nvPr>
        </p:nvGraphicFramePr>
        <p:xfrm>
          <a:off x="958154" y="2376668"/>
          <a:ext cx="7638861" cy="171073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546287">
                  <a:extLst>
                    <a:ext uri="{9D8B030D-6E8A-4147-A177-3AD203B41FA5}">
                      <a16:colId xmlns:a16="http://schemas.microsoft.com/office/drawing/2014/main" val="1410940800"/>
                    </a:ext>
                  </a:extLst>
                </a:gridCol>
                <a:gridCol w="2546287">
                  <a:extLst>
                    <a:ext uri="{9D8B030D-6E8A-4147-A177-3AD203B41FA5}">
                      <a16:colId xmlns:a16="http://schemas.microsoft.com/office/drawing/2014/main" val="922576406"/>
                    </a:ext>
                  </a:extLst>
                </a:gridCol>
                <a:gridCol w="2546287">
                  <a:extLst>
                    <a:ext uri="{9D8B030D-6E8A-4147-A177-3AD203B41FA5}">
                      <a16:colId xmlns:a16="http://schemas.microsoft.com/office/drawing/2014/main" val="132431282"/>
                    </a:ext>
                  </a:extLst>
                </a:gridCol>
              </a:tblGrid>
              <a:tr h="59912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PRAÇA</a:t>
                      </a:r>
                      <a:endParaRPr lang="pt-BR" sz="1600" b="1" dirty="0">
                        <a:effectLst/>
                        <a:latin typeface="Arial" panose="020B0604020202020204" pitchFamily="34" charset="0"/>
                        <a:ea typeface="Carlit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GRAÇA</a:t>
                      </a:r>
                      <a:endParaRPr lang="pt-BR" sz="1600" b="1" dirty="0">
                        <a:effectLst/>
                        <a:latin typeface="Arial" panose="020B0604020202020204" pitchFamily="34" charset="0"/>
                        <a:ea typeface="Carlit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GUARDA</a:t>
                      </a:r>
                      <a:endParaRPr lang="pt-BR" sz="1600" b="1" dirty="0">
                        <a:effectLst/>
                        <a:latin typeface="Arial" panose="020B0604020202020204" pitchFamily="34" charset="0"/>
                        <a:ea typeface="Carlit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89174181"/>
                  </a:ext>
                </a:extLst>
              </a:tr>
              <a:tr h="111160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 </a:t>
                      </a:r>
                      <a:endParaRPr lang="pt-BR" sz="1200" dirty="0">
                        <a:effectLst/>
                        <a:latin typeface="Carlito"/>
                        <a:ea typeface="Carlito"/>
                        <a:cs typeface="Carlit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pt-BR" sz="1200">
                        <a:effectLst/>
                        <a:latin typeface="Carlito"/>
                        <a:ea typeface="Carlito"/>
                        <a:cs typeface="Carlit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 </a:t>
                      </a:r>
                      <a:endParaRPr lang="pt-BR" sz="1200" dirty="0">
                        <a:effectLst/>
                        <a:latin typeface="Carlito"/>
                        <a:ea typeface="Carlito"/>
                        <a:cs typeface="Carlito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49608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9332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30" name="Retângulo 29">
            <a:extLst>
              <a:ext uri="{FF2B5EF4-FFF2-40B4-BE49-F238E27FC236}">
                <a16:creationId xmlns:a16="http://schemas.microsoft.com/office/drawing/2014/main" id="{4CD9CA04-59F7-4B30-8C3B-37901DBBF7B7}"/>
              </a:ext>
            </a:extLst>
          </p:cNvPr>
          <p:cNvSpPr/>
          <p:nvPr/>
        </p:nvSpPr>
        <p:spPr>
          <a:xfrm>
            <a:off x="680357" y="2546038"/>
            <a:ext cx="10749648" cy="1366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AGORA QUE VOCÊ JÁ CRIOU O SEU TRAVA-LÍNGUA, ESCREVA EM SEU CADERNO QUAL FOI A LETRA E A PALAVRA QUE MAIS VEZES FOI REPETIDA.</a:t>
            </a:r>
            <a:endParaRPr lang="pt-BR" sz="2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E92EBC36-3A60-43E1-937D-BE5CA4A9A489}"/>
              </a:ext>
            </a:extLst>
          </p:cNvPr>
          <p:cNvSpPr/>
          <p:nvPr/>
        </p:nvSpPr>
        <p:spPr>
          <a:xfrm>
            <a:off x="680357" y="4215437"/>
            <a:ext cx="10749648" cy="9056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 COM A </a:t>
            </a:r>
            <a:r>
              <a:rPr lang="pt-BR" sz="2400" u="sng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PALAVRA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QUE MAIS VEZES APARECEU NO SEU TRAVA-LÍNGUA, ESCREVA NO SEU CADERNO UMA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FRASE PARA UM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AMIGO!</a:t>
            </a:r>
            <a:endParaRPr lang="pt-BR" sz="2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680357" y="5534351"/>
            <a:ext cx="10097588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8. FAÇA UM DESENHO REPRESENTANDO O TRAVA-LÍNGUA QUE VOCÊ CRIOU.</a:t>
            </a:r>
            <a:endParaRPr lang="pt-BR" sz="1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Retângulo 28">
            <a:extLst>
              <a:ext uri="{FF2B5EF4-FFF2-40B4-BE49-F238E27FC236}">
                <a16:creationId xmlns:a16="http://schemas.microsoft.com/office/drawing/2014/main" id="{4CD9CA04-59F7-4B30-8C3B-37901DBBF7B7}"/>
              </a:ext>
            </a:extLst>
          </p:cNvPr>
          <p:cNvSpPr/>
          <p:nvPr/>
        </p:nvSpPr>
        <p:spPr>
          <a:xfrm>
            <a:off x="680357" y="1305672"/>
            <a:ext cx="10749648" cy="9056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SEJA CRIATIVO E CRIE UM TRAVA-LÍNGUA BEM DIVERTIDO PARA LER PARA A SUA FAMÍLIA. ESCREVA EM SEU CADERNO.</a:t>
            </a:r>
            <a:endParaRPr lang="pt-BR" sz="2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0693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297</Words>
  <Application>Microsoft Office PowerPoint</Application>
  <PresentationFormat>Widescreen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Carlito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Laís Costa</dc:creator>
  <cp:lastModifiedBy>Mariana Ferreira Provetti</cp:lastModifiedBy>
  <cp:revision>18</cp:revision>
  <dcterms:created xsi:type="dcterms:W3CDTF">2020-03-26T18:29:34Z</dcterms:created>
  <dcterms:modified xsi:type="dcterms:W3CDTF">2020-04-03T19:35:36Z</dcterms:modified>
</cp:coreProperties>
</file>