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DAB"/>
    <a:srgbClr val="3F96B0"/>
    <a:srgbClr val="006A88"/>
    <a:srgbClr val="C86673"/>
    <a:srgbClr val="008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2503438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30" name="Imagem 29">
            <a:extLst>
              <a:ext uri="{FF2B5EF4-FFF2-40B4-BE49-F238E27FC236}">
                <a16:creationId xmlns:a16="http://schemas.microsoft.com/office/drawing/2014/main" id="{E7C2122E-6BBD-43E8-B3A0-7DD639F7310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548" y="-164629"/>
            <a:ext cx="6136184" cy="2897061"/>
          </a:xfrm>
          <a:prstGeom prst="rect">
            <a:avLst/>
          </a:prstGeom>
        </p:spPr>
      </p:pic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690949" y="4206285"/>
            <a:ext cx="94150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íngua Portuguesa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3º ano 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>
                <a:latin typeface="Arial" panose="020B0604020202020204" pitchFamily="34" charset="0"/>
                <a:cs typeface="Arial" panose="020B0604020202020204" pitchFamily="34" charset="0"/>
              </a:rPr>
              <a:t>4º </a:t>
            </a:r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dia</a:t>
            </a:r>
            <a:endParaRPr lang="pt-BR" sz="2800" dirty="0"/>
          </a:p>
        </p:txBody>
      </p:sp>
      <p:grpSp>
        <p:nvGrpSpPr>
          <p:cNvPr id="65" name="Agrupar 64">
            <a:extLst>
              <a:ext uri="{FF2B5EF4-FFF2-40B4-BE49-F238E27FC236}">
                <a16:creationId xmlns:a16="http://schemas.microsoft.com/office/drawing/2014/main" id="{4E6AC043-C475-4749-B454-2EFBC0B9BC82}"/>
              </a:ext>
            </a:extLst>
          </p:cNvPr>
          <p:cNvGrpSpPr/>
          <p:nvPr/>
        </p:nvGrpSpPr>
        <p:grpSpPr>
          <a:xfrm rot="10800000">
            <a:off x="0" y="5574098"/>
            <a:ext cx="12191999" cy="1323441"/>
            <a:chOff x="0" y="-1"/>
            <a:chExt cx="12191999" cy="1763485"/>
          </a:xfrm>
        </p:grpSpPr>
        <p:sp>
          <p:nvSpPr>
            <p:cNvPr id="66" name="Meio-quadro 65">
              <a:extLst>
                <a:ext uri="{FF2B5EF4-FFF2-40B4-BE49-F238E27FC236}">
                  <a16:creationId xmlns:a16="http://schemas.microsoft.com/office/drawing/2014/main" id="{18A69872-158E-4D0D-A0F7-CE9FDC8F2280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67" name="Agrupar 66">
              <a:extLst>
                <a:ext uri="{FF2B5EF4-FFF2-40B4-BE49-F238E27FC236}">
                  <a16:creationId xmlns:a16="http://schemas.microsoft.com/office/drawing/2014/main" id="{72DB2427-7E90-446E-BBFB-7A7528F75716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75" name="Paralelogramo 74">
                <a:extLst>
                  <a:ext uri="{FF2B5EF4-FFF2-40B4-BE49-F238E27FC236}">
                    <a16:creationId xmlns:a16="http://schemas.microsoft.com/office/drawing/2014/main" id="{7AD14D02-14ED-405E-ADC0-C0CA135B94F2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ADE10307-7F75-4D07-B3AF-C0E54E2397F8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68" name="Agrupar 67">
              <a:extLst>
                <a:ext uri="{FF2B5EF4-FFF2-40B4-BE49-F238E27FC236}">
                  <a16:creationId xmlns:a16="http://schemas.microsoft.com/office/drawing/2014/main" id="{64A8AC17-50CD-4F3B-BF4F-930F5331894F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73" name="Paralelogramo 72">
                <a:extLst>
                  <a:ext uri="{FF2B5EF4-FFF2-40B4-BE49-F238E27FC236}">
                    <a16:creationId xmlns:a16="http://schemas.microsoft.com/office/drawing/2014/main" id="{433C805B-77EE-4885-8FD6-0309B725E153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4" name="Retângulo 73">
                <a:extLst>
                  <a:ext uri="{FF2B5EF4-FFF2-40B4-BE49-F238E27FC236}">
                    <a16:creationId xmlns:a16="http://schemas.microsoft.com/office/drawing/2014/main" id="{B93B7627-4F2E-4D77-BF9E-7F87CD81F1BF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69" name="Seta: Pentágono 68">
              <a:extLst>
                <a:ext uri="{FF2B5EF4-FFF2-40B4-BE49-F238E27FC236}">
                  <a16:creationId xmlns:a16="http://schemas.microsoft.com/office/drawing/2014/main" id="{D40D5996-7834-4D76-8378-18B12C6337A0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Triângulo isósceles 69">
              <a:extLst>
                <a:ext uri="{FF2B5EF4-FFF2-40B4-BE49-F238E27FC236}">
                  <a16:creationId xmlns:a16="http://schemas.microsoft.com/office/drawing/2014/main" id="{B21FA0DC-F46C-455E-9191-96FB8F5C94CD}"/>
                </a:ext>
              </a:extLst>
            </p:cNvPr>
            <p:cNvSpPr/>
            <p:nvPr/>
          </p:nvSpPr>
          <p:spPr>
            <a:xfrm>
              <a:off x="6901544" y="729596"/>
              <a:ext cx="1334281" cy="1033888"/>
            </a:xfrm>
            <a:prstGeom prst="triangle">
              <a:avLst>
                <a:gd name="adj" fmla="val 52400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0ED4BB90-4F61-4D11-AE3F-DEF27A534927}"/>
              </a:ext>
            </a:extLst>
          </p:cNvPr>
          <p:cNvSpPr txBox="1"/>
          <p:nvPr/>
        </p:nvSpPr>
        <p:spPr>
          <a:xfrm>
            <a:off x="208648" y="2946082"/>
            <a:ext cx="117747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399401" y="1371462"/>
            <a:ext cx="11030604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Leia toda a notícia.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8CF3599C-E356-4829-9C29-38A4ABBA37E4}"/>
              </a:ext>
            </a:extLst>
          </p:cNvPr>
          <p:cNvSpPr/>
          <p:nvPr/>
        </p:nvSpPr>
        <p:spPr>
          <a:xfrm>
            <a:off x="1652262" y="1965674"/>
            <a:ext cx="9135008" cy="463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t-BR" b="1" dirty="0">
                <a:latin typeface="Arial" panose="020B0604020202020204" pitchFamily="34" charset="0"/>
                <a:ea typeface="Carlito"/>
                <a:cs typeface="Carlito"/>
              </a:rPr>
              <a:t>ES TEM PRIMEIROS FILHOTES DE ONÇAS-PINTADAS NASCIDOS EM CATIVEIRO</a:t>
            </a:r>
            <a:endParaRPr lang="pt-BR" b="1" dirty="0">
              <a:latin typeface="Carlito"/>
              <a:ea typeface="Carlito"/>
              <a:cs typeface="Carlito"/>
            </a:endParaRPr>
          </a:p>
        </p:txBody>
      </p:sp>
      <p:pic>
        <p:nvPicPr>
          <p:cNvPr id="30" name="Imagem 29">
            <a:extLst>
              <a:ext uri="{FF2B5EF4-FFF2-40B4-BE49-F238E27FC236}">
                <a16:creationId xmlns:a16="http://schemas.microsoft.com/office/drawing/2014/main" id="{A4729F8C-5B02-4380-967E-22DAF718EF72}"/>
              </a:ext>
            </a:extLst>
          </p:cNvPr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57" y="2643455"/>
            <a:ext cx="4272377" cy="240937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4AFA477B-8D15-4ECD-9E70-1D28A8C8BF01}"/>
              </a:ext>
            </a:extLst>
          </p:cNvPr>
          <p:cNvSpPr/>
          <p:nvPr/>
        </p:nvSpPr>
        <p:spPr>
          <a:xfrm>
            <a:off x="185530" y="5069824"/>
            <a:ext cx="4767204" cy="7911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t-BR" sz="1600" i="1" dirty="0">
                <a:latin typeface="Arial" panose="020B0604020202020204" pitchFamily="34" charset="0"/>
                <a:ea typeface="Carlito"/>
                <a:cs typeface="Carlito"/>
              </a:rPr>
              <a:t>Em banho recente, os filhotes já se mostraram muito adaptados ao zoológico capixaba.</a:t>
            </a:r>
            <a:endParaRPr lang="pt-BR" sz="1600" dirty="0">
              <a:latin typeface="Carlito"/>
              <a:ea typeface="Carlito"/>
              <a:cs typeface="Carlito"/>
            </a:endParaRP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CF242BD1-CF48-4CCA-BD53-A7659288B1A3}"/>
              </a:ext>
            </a:extLst>
          </p:cNvPr>
          <p:cNvSpPr/>
          <p:nvPr/>
        </p:nvSpPr>
        <p:spPr>
          <a:xfrm>
            <a:off x="-1143266" y="5912289"/>
            <a:ext cx="60960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lnSpc>
                <a:spcPct val="150000"/>
              </a:lnSpc>
              <a:spcAft>
                <a:spcPts val="0"/>
              </a:spcAft>
            </a:pPr>
            <a:r>
              <a:rPr lang="pt-BR" sz="1200" dirty="0">
                <a:latin typeface="Arial" panose="020B0604020202020204" pitchFamily="34" charset="0"/>
                <a:ea typeface="Carlito"/>
                <a:cs typeface="Carlito"/>
              </a:rPr>
              <a:t>Fotos: </a:t>
            </a:r>
            <a:r>
              <a:rPr lang="pt-BR" sz="1200" dirty="0" err="1">
                <a:latin typeface="Arial" panose="020B0604020202020204" pitchFamily="34" charset="0"/>
                <a:ea typeface="Carlito"/>
                <a:cs typeface="Carlito"/>
              </a:rPr>
              <a:t>Julio</a:t>
            </a:r>
            <a:r>
              <a:rPr lang="pt-BR" sz="1200" dirty="0">
                <a:latin typeface="Arial" panose="020B0604020202020204" pitchFamily="34" charset="0"/>
                <a:ea typeface="Carlito"/>
                <a:cs typeface="Carlito"/>
              </a:rPr>
              <a:t> Huber/Nova Comunicação</a:t>
            </a:r>
            <a:endParaRPr lang="pt-BR" sz="1200" dirty="0">
              <a:latin typeface="Carlito"/>
              <a:ea typeface="Carlito"/>
              <a:cs typeface="Carlito"/>
            </a:endParaRPr>
          </a:p>
          <a:p>
            <a:pPr algn="r"/>
            <a:r>
              <a:rPr lang="pt-BR" sz="1200" dirty="0">
                <a:latin typeface="Arial" panose="020B0604020202020204" pitchFamily="34" charset="0"/>
                <a:ea typeface="Calibri" panose="020F0502020204030204" pitchFamily="34" charset="0"/>
              </a:rPr>
              <a:t>Fonte: Redação FolhaOnline.es ,setembro 2, 2019.</a:t>
            </a:r>
            <a:endParaRPr lang="pt-BR" sz="1200" dirty="0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7ED762DF-603A-4DD5-BDF4-902598FFDB84}"/>
              </a:ext>
            </a:extLst>
          </p:cNvPr>
          <p:cNvSpPr/>
          <p:nvPr/>
        </p:nvSpPr>
        <p:spPr>
          <a:xfrm>
            <a:off x="5135692" y="2442064"/>
            <a:ext cx="6870778" cy="4115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sz="1600" dirty="0">
                <a:latin typeface="Arial" panose="020B0604020202020204" pitchFamily="34" charset="0"/>
                <a:ea typeface="Carlito"/>
                <a:cs typeface="Carlito"/>
              </a:rPr>
              <a:t>Pela primeira vez, o Espírito Santo é palco do nascimento, em cativeiro, de filhotes de onça pintada, considerado o maior felino das Américas e sob risco de extinção no Brasil. Os dois machos da espécie nasceram no dia 20 de junho, no Zoo Park da Montanha, em Marechal Floriano, mas a notícia só foi divulgada na última semana, depois de todas as avaliações por parte dos veterinários e adaptação ao zoológico.</a:t>
            </a:r>
            <a:endParaRPr lang="pt-BR" sz="1600" dirty="0">
              <a:latin typeface="Carlito"/>
              <a:ea typeface="Carlito"/>
              <a:cs typeface="Carlito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sz="1600" dirty="0">
                <a:latin typeface="Arial" panose="020B0604020202020204" pitchFamily="34" charset="0"/>
                <a:ea typeface="Carlito"/>
                <a:cs typeface="Carlito"/>
              </a:rPr>
              <a:t>Segundo a bióloga Thatiane Lázaro Corona </a:t>
            </a:r>
            <a:r>
              <a:rPr lang="pt-BR" sz="1600" dirty="0" err="1">
                <a:latin typeface="Arial" panose="020B0604020202020204" pitchFamily="34" charset="0"/>
                <a:ea typeface="Carlito"/>
                <a:cs typeface="Carlito"/>
              </a:rPr>
              <a:t>Borlini</a:t>
            </a:r>
            <a:r>
              <a:rPr lang="pt-BR" sz="1600" dirty="0">
                <a:latin typeface="Arial" panose="020B0604020202020204" pitchFamily="34" charset="0"/>
                <a:ea typeface="Carlito"/>
                <a:cs typeface="Carlito"/>
              </a:rPr>
              <a:t>, a reprodução em cativeiro contribui muito para a conservação da espécie. “Esses filhotes podem fornecer material genético para projetos de pesquisa que trabalham nessa causa, tentando a reintrodução de animais em vida livre”, disse.</a:t>
            </a:r>
            <a:endParaRPr lang="pt-BR" sz="1600" dirty="0">
              <a:latin typeface="Carlito"/>
              <a:ea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285150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399401" y="1776185"/>
            <a:ext cx="11030604" cy="3903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Continuação...</a:t>
            </a:r>
            <a:endParaRPr lang="pt-BR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8CF3599C-E356-4829-9C29-38A4ABBA37E4}"/>
              </a:ext>
            </a:extLst>
          </p:cNvPr>
          <p:cNvSpPr/>
          <p:nvPr/>
        </p:nvSpPr>
        <p:spPr>
          <a:xfrm>
            <a:off x="399401" y="1323979"/>
            <a:ext cx="9135008" cy="463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t-BR" b="1" dirty="0">
                <a:latin typeface="Arial" panose="020B0604020202020204" pitchFamily="34" charset="0"/>
                <a:ea typeface="Carlito"/>
                <a:cs typeface="Carlito"/>
              </a:rPr>
              <a:t>ES TEM PRIMEIROS FILHOTES DE ONÇAS-PINTADAS NASCIDOS EM CATIVEIRO</a:t>
            </a:r>
            <a:endParaRPr lang="pt-BR" b="1" dirty="0">
              <a:latin typeface="Carlito"/>
              <a:ea typeface="Carlito"/>
              <a:cs typeface="Carlito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AD50A90D-D017-4FCF-B5F8-0DA747C7AAFD}"/>
              </a:ext>
            </a:extLst>
          </p:cNvPr>
          <p:cNvSpPr/>
          <p:nvPr/>
        </p:nvSpPr>
        <p:spPr>
          <a:xfrm>
            <a:off x="399401" y="2206620"/>
            <a:ext cx="11030604" cy="1899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1600" dirty="0">
                <a:latin typeface="Arial" panose="020B0604020202020204" pitchFamily="34" charset="0"/>
                <a:ea typeface="Carlito"/>
                <a:cs typeface="Carlito"/>
              </a:rPr>
              <a:t>De acordo com a Assessoria de Comunicação do Zoo Park, o feito é considerado raro, já que para reproduzir é preciso que os animais estejam em ambiente adequado, livre de estresse e que o casal tenha afinidade. Os irmãos são filhos da onça-pintada Tupã e do macho Negão. A gestação das onças dura de 90 a 110 dias e o pai morreu antes de ver os filhos nascerem. No Brasil, esse é o terceiro nascimento de onças-pintadas em cativeiro em 2019. Os outros foram em Goiânia (GO) e em Foz do Iguaçu (PR). Um filhote é pintado e o outro nasceu com a pele toda negra, como o pai.</a:t>
            </a:r>
            <a:endParaRPr lang="pt-BR" sz="1600" dirty="0">
              <a:latin typeface="Carlito"/>
              <a:ea typeface="Carlito"/>
              <a:cs typeface="Carlito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757E0B37-80BE-49DD-B724-150F4E9DBE82}"/>
              </a:ext>
            </a:extLst>
          </p:cNvPr>
          <p:cNvSpPr/>
          <p:nvPr/>
        </p:nvSpPr>
        <p:spPr>
          <a:xfrm>
            <a:off x="399401" y="4064713"/>
            <a:ext cx="11030604" cy="2268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1600" b="1" dirty="0">
                <a:latin typeface="Arial" panose="020B0604020202020204" pitchFamily="34" charset="0"/>
                <a:ea typeface="Carlito"/>
                <a:cs typeface="Carlito"/>
              </a:rPr>
              <a:t>Visitas</a:t>
            </a:r>
            <a:endParaRPr lang="pt-BR" sz="1600" dirty="0">
              <a:latin typeface="Carlito"/>
              <a:ea typeface="Carlito"/>
              <a:cs typeface="Carlito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1600" dirty="0">
                <a:latin typeface="Arial" panose="020B0604020202020204" pitchFamily="34" charset="0"/>
                <a:ea typeface="Carlito"/>
                <a:cs typeface="Carlito"/>
              </a:rPr>
              <a:t>Os dois filhotes ainda não poderão ser vistos pelos visitantes do zoológico, já que, por precaução, eles precisam estar maiores para não se estressarem com a presença de pessoas.</a:t>
            </a:r>
            <a:endParaRPr lang="pt-BR" sz="1600" dirty="0">
              <a:latin typeface="Carlito"/>
              <a:ea typeface="Carlito"/>
              <a:cs typeface="Carlito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1600" b="1" dirty="0">
                <a:latin typeface="Arial" panose="020B0604020202020204" pitchFamily="34" charset="0"/>
                <a:ea typeface="Carlito"/>
                <a:cs typeface="Carlito"/>
              </a:rPr>
              <a:t>Nomes</a:t>
            </a:r>
            <a:endParaRPr lang="pt-BR" sz="1600" dirty="0">
              <a:latin typeface="Carlito"/>
              <a:ea typeface="Carlito"/>
              <a:cs typeface="Carlito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1600" dirty="0">
                <a:latin typeface="Arial" panose="020B0604020202020204" pitchFamily="34" charset="0"/>
                <a:ea typeface="Carlito"/>
                <a:cs typeface="Carlito"/>
              </a:rPr>
              <a:t>O Zoo Park da Montanha, que fica no município de Marechal Floriano/ES, antecipou que nos próximos dias será feita uma campanha para a escolha dos nomes dos filhotes.</a:t>
            </a:r>
            <a:endParaRPr lang="pt-BR" sz="1600" dirty="0">
              <a:latin typeface="Carlito"/>
              <a:ea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544017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399401" y="1371462"/>
            <a:ext cx="11030604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Converse, com um adulto, sobre um zoológico. Você acha que os animais são felizes lá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Registre sua opinião no seu caderno.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F0044369-3746-4918-9572-BB7EFC56CA2C}"/>
              </a:ext>
            </a:extLst>
          </p:cNvPr>
          <p:cNvSpPr/>
          <p:nvPr/>
        </p:nvSpPr>
        <p:spPr>
          <a:xfrm>
            <a:off x="306636" y="2848281"/>
            <a:ext cx="11030604" cy="914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Você gostaria de visitar um zoológico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Escreva em seu caderno contando para um adulto o porquê.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F0B59EE0-E90E-4963-9218-4EBC665BAC72}"/>
              </a:ext>
            </a:extLst>
          </p:cNvPr>
          <p:cNvSpPr/>
          <p:nvPr/>
        </p:nvSpPr>
        <p:spPr>
          <a:xfrm>
            <a:off x="306636" y="4357615"/>
            <a:ext cx="11030604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A onça-pintada é um animal selvagem. Que outros animais selvagens você conhece?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Escreva em seu caderno.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821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490841" y="1291987"/>
            <a:ext cx="11030604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Escreva no seu caderno, quais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 nomes dos “pais” das oncinhas que nasceram em Marechal Floriano/ES?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F0044369-3746-4918-9572-BB7EFC56CA2C}"/>
              </a:ext>
            </a:extLst>
          </p:cNvPr>
          <p:cNvSpPr/>
          <p:nvPr/>
        </p:nvSpPr>
        <p:spPr>
          <a:xfrm>
            <a:off x="399401" y="3274460"/>
            <a:ext cx="11030604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Responda no seu caderno, o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aconteceu com Negão, “pai” das oncinhas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F0B59EE0-E90E-4963-9218-4EBC665BAC72}"/>
              </a:ext>
            </a:extLst>
          </p:cNvPr>
          <p:cNvSpPr/>
          <p:nvPr/>
        </p:nvSpPr>
        <p:spPr>
          <a:xfrm>
            <a:off x="326252" y="4750379"/>
            <a:ext cx="11030604" cy="914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Identifique no texto e responda no seu caderno: Por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é raro o nascimento de onças-pintadas em cativeiro?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1" name="Imagem 20">
            <a:extLst>
              <a:ext uri="{FF2B5EF4-FFF2-40B4-BE49-F238E27FC236}">
                <a16:creationId xmlns:a16="http://schemas.microsoft.com/office/drawing/2014/main" id="{6C1AE17A-822C-43F0-BFD9-4A903F559F9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6649" y="1730479"/>
            <a:ext cx="2939131" cy="1238166"/>
          </a:xfrm>
          <a:prstGeom prst="rect">
            <a:avLst/>
          </a:prstGeom>
        </p:spPr>
      </p:pic>
      <p:sp>
        <p:nvSpPr>
          <p:cNvPr id="30" name="Caixa de Texto 2">
            <a:extLst>
              <a:ext uri="{FF2B5EF4-FFF2-40B4-BE49-F238E27FC236}">
                <a16:creationId xmlns:a16="http://schemas.microsoft.com/office/drawing/2014/main" id="{1571994D-3DF3-4922-9697-8CBCD0589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72705" y="3059849"/>
            <a:ext cx="1638300" cy="2762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Imagem via Freepik.com</a:t>
            </a:r>
          </a:p>
        </p:txBody>
      </p:sp>
    </p:spTree>
    <p:extLst>
      <p:ext uri="{BB962C8B-B14F-4D97-AF65-F5344CB8AC3E}">
        <p14:creationId xmlns:p14="http://schemas.microsoft.com/office/powerpoint/2010/main" val="116276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399401" y="1371462"/>
            <a:ext cx="11030604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Segundo a bióloga do Zoo Park da Montanha, a reprodução em cativeiro é importante. Por quê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(Escreva no seu caderno)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E758EA17-48C8-4EC2-AF7B-F10FCAB92DCD}"/>
              </a:ext>
            </a:extLst>
          </p:cNvPr>
          <p:cNvSpPr/>
          <p:nvPr/>
        </p:nvSpPr>
        <p:spPr>
          <a:xfrm>
            <a:off x="399401" y="2285942"/>
            <a:ext cx="11030604" cy="13564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F0B59EE0-E90E-4963-9218-4EBC665BAC72}"/>
              </a:ext>
            </a:extLst>
          </p:cNvPr>
          <p:cNvSpPr/>
          <p:nvPr/>
        </p:nvSpPr>
        <p:spPr>
          <a:xfrm>
            <a:off x="380471" y="3742890"/>
            <a:ext cx="11030604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No seu caderno, faça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uma lista de animais que começam com as letras 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F57A7943-2466-4D93-B0B6-C58E386C25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250165"/>
              </p:ext>
            </p:extLst>
          </p:nvPr>
        </p:nvGraphicFramePr>
        <p:xfrm>
          <a:off x="1423948" y="4684686"/>
          <a:ext cx="6144735" cy="202758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48245">
                  <a:extLst>
                    <a:ext uri="{9D8B030D-6E8A-4147-A177-3AD203B41FA5}">
                      <a16:colId xmlns:a16="http://schemas.microsoft.com/office/drawing/2014/main" val="2042777316"/>
                    </a:ext>
                  </a:extLst>
                </a:gridCol>
                <a:gridCol w="2048245">
                  <a:extLst>
                    <a:ext uri="{9D8B030D-6E8A-4147-A177-3AD203B41FA5}">
                      <a16:colId xmlns:a16="http://schemas.microsoft.com/office/drawing/2014/main" val="2024985834"/>
                    </a:ext>
                  </a:extLst>
                </a:gridCol>
                <a:gridCol w="2048245">
                  <a:extLst>
                    <a:ext uri="{9D8B030D-6E8A-4147-A177-3AD203B41FA5}">
                      <a16:colId xmlns:a16="http://schemas.microsoft.com/office/drawing/2014/main" val="3445390513"/>
                    </a:ext>
                  </a:extLst>
                </a:gridCol>
              </a:tblGrid>
              <a:tr h="492982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pt-BR" sz="1800" b="1" dirty="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endParaRPr lang="pt-BR" sz="1800" b="1" dirty="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pt-BR" sz="1800" b="1" dirty="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877099"/>
                  </a:ext>
                </a:extLst>
              </a:tr>
              <a:tr h="492982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20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20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20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0013493"/>
                  </a:ext>
                </a:extLst>
              </a:tr>
              <a:tr h="492982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20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20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20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0120392"/>
                  </a:ext>
                </a:extLst>
              </a:tr>
              <a:tr h="492982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 </a:t>
                      </a:r>
                      <a:endParaRPr lang="pt-BR" sz="1200" dirty="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20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 </a:t>
                      </a:r>
                      <a:endParaRPr lang="pt-BR" sz="1200" dirty="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91187899"/>
                  </a:ext>
                </a:extLst>
              </a:tr>
            </a:tbl>
          </a:graphicData>
        </a:graphic>
      </p:graphicFrame>
      <p:pic>
        <p:nvPicPr>
          <p:cNvPr id="30" name="Imagem 29">
            <a:extLst>
              <a:ext uri="{FF2B5EF4-FFF2-40B4-BE49-F238E27FC236}">
                <a16:creationId xmlns:a16="http://schemas.microsoft.com/office/drawing/2014/main" id="{0C19E1B9-94B5-464F-A994-51A38941505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5824" y="4232639"/>
            <a:ext cx="2949635" cy="2248239"/>
          </a:xfrm>
          <a:prstGeom prst="rect">
            <a:avLst/>
          </a:prstGeom>
        </p:spPr>
      </p:pic>
      <p:sp>
        <p:nvSpPr>
          <p:cNvPr id="35" name="Caixa de Texto 2">
            <a:extLst>
              <a:ext uri="{FF2B5EF4-FFF2-40B4-BE49-F238E27FC236}">
                <a16:creationId xmlns:a16="http://schemas.microsoft.com/office/drawing/2014/main" id="{B581CD6C-B85A-4252-877B-426E4E08D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3885" y="6480878"/>
            <a:ext cx="1638300" cy="2762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Imagem via Freepik.com</a:t>
            </a:r>
          </a:p>
        </p:txBody>
      </p:sp>
    </p:spTree>
    <p:extLst>
      <p:ext uri="{BB962C8B-B14F-4D97-AF65-F5344CB8AC3E}">
        <p14:creationId xmlns:p14="http://schemas.microsoft.com/office/powerpoint/2010/main" val="16228360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589</Words>
  <Application>Microsoft Office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Carlito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18</cp:revision>
  <dcterms:created xsi:type="dcterms:W3CDTF">2020-03-26T18:29:34Z</dcterms:created>
  <dcterms:modified xsi:type="dcterms:W3CDTF">2020-04-03T19:37:27Z</dcterms:modified>
</cp:coreProperties>
</file>