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9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8DAB"/>
    <a:srgbClr val="3F96B0"/>
    <a:srgbClr val="006A88"/>
    <a:srgbClr val="C86673"/>
    <a:srgbClr val="0080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2503438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30" name="Imagem 29">
            <a:extLst>
              <a:ext uri="{FF2B5EF4-FFF2-40B4-BE49-F238E27FC236}">
                <a16:creationId xmlns:a16="http://schemas.microsoft.com/office/drawing/2014/main" id="{E7C2122E-6BBD-43E8-B3A0-7DD639F7310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548" y="-164629"/>
            <a:ext cx="6136184" cy="2897061"/>
          </a:xfrm>
          <a:prstGeom prst="rect">
            <a:avLst/>
          </a:prstGeom>
        </p:spPr>
      </p:pic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2690949" y="4206285"/>
            <a:ext cx="94150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Língua Portuguesa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3º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5º dia</a:t>
            </a:r>
            <a:endParaRPr lang="pt-BR" sz="2800" dirty="0"/>
          </a:p>
        </p:txBody>
      </p:sp>
      <p:grpSp>
        <p:nvGrpSpPr>
          <p:cNvPr id="65" name="Agrupar 64">
            <a:extLst>
              <a:ext uri="{FF2B5EF4-FFF2-40B4-BE49-F238E27FC236}">
                <a16:creationId xmlns:a16="http://schemas.microsoft.com/office/drawing/2014/main" id="{4E6AC043-C475-4749-B454-2EFBC0B9BC82}"/>
              </a:ext>
            </a:extLst>
          </p:cNvPr>
          <p:cNvGrpSpPr/>
          <p:nvPr/>
        </p:nvGrpSpPr>
        <p:grpSpPr>
          <a:xfrm rot="10800000">
            <a:off x="0" y="5574098"/>
            <a:ext cx="12191999" cy="1323441"/>
            <a:chOff x="0" y="-1"/>
            <a:chExt cx="12191999" cy="1763485"/>
          </a:xfrm>
        </p:grpSpPr>
        <p:sp>
          <p:nvSpPr>
            <p:cNvPr id="66" name="Meio-quadro 65">
              <a:extLst>
                <a:ext uri="{FF2B5EF4-FFF2-40B4-BE49-F238E27FC236}">
                  <a16:creationId xmlns:a16="http://schemas.microsoft.com/office/drawing/2014/main" id="{18A69872-158E-4D0D-A0F7-CE9FDC8F2280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67" name="Agrupar 66">
              <a:extLst>
                <a:ext uri="{FF2B5EF4-FFF2-40B4-BE49-F238E27FC236}">
                  <a16:creationId xmlns:a16="http://schemas.microsoft.com/office/drawing/2014/main" id="{72DB2427-7E90-446E-BBFB-7A7528F75716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75" name="Paralelogramo 74">
                <a:extLst>
                  <a:ext uri="{FF2B5EF4-FFF2-40B4-BE49-F238E27FC236}">
                    <a16:creationId xmlns:a16="http://schemas.microsoft.com/office/drawing/2014/main" id="{7AD14D02-14ED-405E-ADC0-C0CA135B94F2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6" name="Retângulo 75">
                <a:extLst>
                  <a:ext uri="{FF2B5EF4-FFF2-40B4-BE49-F238E27FC236}">
                    <a16:creationId xmlns:a16="http://schemas.microsoft.com/office/drawing/2014/main" id="{ADE10307-7F75-4D07-B3AF-C0E54E2397F8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68" name="Agrupar 67">
              <a:extLst>
                <a:ext uri="{FF2B5EF4-FFF2-40B4-BE49-F238E27FC236}">
                  <a16:creationId xmlns:a16="http://schemas.microsoft.com/office/drawing/2014/main" id="{64A8AC17-50CD-4F3B-BF4F-930F5331894F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73" name="Paralelogramo 72">
                <a:extLst>
                  <a:ext uri="{FF2B5EF4-FFF2-40B4-BE49-F238E27FC236}">
                    <a16:creationId xmlns:a16="http://schemas.microsoft.com/office/drawing/2014/main" id="{433C805B-77EE-4885-8FD6-0309B725E153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4" name="Retângulo 73">
                <a:extLst>
                  <a:ext uri="{FF2B5EF4-FFF2-40B4-BE49-F238E27FC236}">
                    <a16:creationId xmlns:a16="http://schemas.microsoft.com/office/drawing/2014/main" id="{B93B7627-4F2E-4D77-BF9E-7F87CD81F1BF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69" name="Seta: Pentágono 68">
              <a:extLst>
                <a:ext uri="{FF2B5EF4-FFF2-40B4-BE49-F238E27FC236}">
                  <a16:creationId xmlns:a16="http://schemas.microsoft.com/office/drawing/2014/main" id="{D40D5996-7834-4D76-8378-18B12C6337A0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0" name="Triângulo isósceles 69">
              <a:extLst>
                <a:ext uri="{FF2B5EF4-FFF2-40B4-BE49-F238E27FC236}">
                  <a16:creationId xmlns:a16="http://schemas.microsoft.com/office/drawing/2014/main" id="{B21FA0DC-F46C-455E-9191-96FB8F5C94CD}"/>
                </a:ext>
              </a:extLst>
            </p:cNvPr>
            <p:cNvSpPr/>
            <p:nvPr/>
          </p:nvSpPr>
          <p:spPr>
            <a:xfrm>
              <a:off x="6901544" y="729596"/>
              <a:ext cx="1334281" cy="1033888"/>
            </a:xfrm>
            <a:prstGeom prst="triangle">
              <a:avLst>
                <a:gd name="adj" fmla="val 52400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0ED4BB90-4F61-4D11-AE3F-DEF27A534927}"/>
              </a:ext>
            </a:extLst>
          </p:cNvPr>
          <p:cNvSpPr txBox="1"/>
          <p:nvPr/>
        </p:nvSpPr>
        <p:spPr>
          <a:xfrm>
            <a:off x="208648" y="2946082"/>
            <a:ext cx="117747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399401" y="1210640"/>
            <a:ext cx="11030604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LEIA O TEXTO: “A lebre e a tartaruga”.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463805C3-175A-431F-804C-64AA4EB8282B}"/>
              </a:ext>
            </a:extLst>
          </p:cNvPr>
          <p:cNvSpPr/>
          <p:nvPr/>
        </p:nvSpPr>
        <p:spPr>
          <a:xfrm>
            <a:off x="1352193" y="1644354"/>
            <a:ext cx="10436091" cy="3947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10485" marR="491490" algn="ctr"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pt-PT" sz="1600" b="1" dirty="0">
                <a:latin typeface="Arial" panose="020B0604020202020204" pitchFamily="34" charset="0"/>
                <a:ea typeface="Carlito"/>
                <a:cs typeface="Times New Roman" panose="02020603050405020304" pitchFamily="18" charset="0"/>
              </a:rPr>
              <a:t>A lebre e a tartaruga.</a:t>
            </a:r>
          </a:p>
          <a:p>
            <a:pPr marL="2610485" marR="491490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pt-PT" sz="1600" dirty="0">
                <a:latin typeface="Arial" panose="020B0604020202020204" pitchFamily="34" charset="0"/>
                <a:ea typeface="Carlito"/>
                <a:cs typeface="Times New Roman" panose="02020603050405020304" pitchFamily="18" charset="0"/>
              </a:rPr>
              <a:t>Um dia, uma Lebre ridicularizou as pernas curtas e a lentidão da Tartaruga. A Tartaruga sorriu e disse: "Pensa você ser rápida como o vento; mas eu a venceria numa</a:t>
            </a:r>
            <a:r>
              <a:rPr lang="pt-PT" sz="1600" spc="-5" dirty="0">
                <a:latin typeface="Arial" panose="020B0604020202020204" pitchFamily="34" charset="0"/>
                <a:ea typeface="Carlito"/>
                <a:cs typeface="Times New Roman" panose="02020603050405020304" pitchFamily="18" charset="0"/>
              </a:rPr>
              <a:t> </a:t>
            </a:r>
            <a:r>
              <a:rPr lang="pt-PT" sz="1600" dirty="0">
                <a:latin typeface="Arial" panose="020B0604020202020204" pitchFamily="34" charset="0"/>
                <a:ea typeface="Carlito"/>
                <a:cs typeface="Times New Roman" panose="02020603050405020304" pitchFamily="18" charset="0"/>
              </a:rPr>
              <a:t>corrida."</a:t>
            </a: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10485">
              <a:lnSpc>
                <a:spcPct val="115000"/>
              </a:lnSpc>
              <a:spcAft>
                <a:spcPts val="0"/>
              </a:spcAft>
            </a:pPr>
            <a:r>
              <a:rPr lang="pt-PT" sz="1600" dirty="0">
                <a:solidFill>
                  <a:srgbClr val="F9FFF4"/>
                </a:solidFill>
                <a:latin typeface="Arial" panose="020B0604020202020204" pitchFamily="34" charset="0"/>
                <a:ea typeface="Carlito"/>
                <a:cs typeface="Times New Roman" panose="02020603050405020304" pitchFamily="18" charset="0"/>
              </a:rPr>
              <a:t>xx</a:t>
            </a: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10485" marR="492125" algn="just">
              <a:lnSpc>
                <a:spcPct val="115000"/>
              </a:lnSpc>
              <a:spcAft>
                <a:spcPts val="0"/>
              </a:spcAft>
            </a:pPr>
            <a:r>
              <a:rPr lang="pt-PT" sz="1600" dirty="0">
                <a:latin typeface="Arial" panose="020B0604020202020204" pitchFamily="34" charset="0"/>
                <a:ea typeface="Carlito"/>
                <a:cs typeface="Times New Roman" panose="02020603050405020304" pitchFamily="18" charset="0"/>
              </a:rPr>
              <a:t>E no dia marcado, do ponto inicial, partiram juntos. A Tartaruga, com seu passo lento, mas firme, determinada, em momento algum, parou de caminhar.</a:t>
            </a: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10485">
              <a:lnSpc>
                <a:spcPts val="1460"/>
              </a:lnSpc>
              <a:spcAft>
                <a:spcPts val="0"/>
              </a:spcAft>
            </a:pPr>
            <a:r>
              <a:rPr lang="pt-PT" sz="1600" dirty="0">
                <a:solidFill>
                  <a:srgbClr val="F9FFF4"/>
                </a:solidFill>
                <a:latin typeface="Arial" panose="020B0604020202020204" pitchFamily="34" charset="0"/>
                <a:ea typeface="Carlito"/>
                <a:cs typeface="Times New Roman" panose="02020603050405020304" pitchFamily="18" charset="0"/>
              </a:rPr>
              <a:t>xx</a:t>
            </a: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10485" marR="491490" algn="just">
              <a:lnSpc>
                <a:spcPct val="115000"/>
              </a:lnSpc>
              <a:spcAft>
                <a:spcPts val="0"/>
              </a:spcAft>
            </a:pPr>
            <a:r>
              <a:rPr lang="pt-PT" sz="1600" dirty="0">
                <a:latin typeface="Arial" panose="020B0604020202020204" pitchFamily="34" charset="0"/>
                <a:ea typeface="Carlito"/>
                <a:cs typeface="Times New Roman" panose="02020603050405020304" pitchFamily="18" charset="0"/>
              </a:rPr>
              <a:t>Mas a Lebre, confiante de sua velocidade, despreocupada com a corrida, deitou à margem da estrada para um rápido cochilo.</a:t>
            </a: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10485"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pt-PT" sz="1600" dirty="0">
                <a:latin typeface="Arial" panose="020B0604020202020204" pitchFamily="34" charset="0"/>
                <a:ea typeface="Carlito"/>
                <a:cs typeface="Times New Roman" panose="02020603050405020304" pitchFamily="18" charset="0"/>
              </a:rPr>
              <a:t> </a:t>
            </a: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10485" marR="492125" algn="just">
              <a:lnSpc>
                <a:spcPct val="115000"/>
              </a:lnSpc>
              <a:spcAft>
                <a:spcPts val="0"/>
              </a:spcAft>
            </a:pPr>
            <a:r>
              <a:rPr lang="pt-PT" sz="1600" dirty="0">
                <a:latin typeface="Arial" panose="020B0604020202020204" pitchFamily="34" charset="0"/>
                <a:ea typeface="Carlito"/>
                <a:cs typeface="Times New Roman" panose="02020603050405020304" pitchFamily="18" charset="0"/>
              </a:rPr>
              <a:t>Ao despertar, embora corresse o mais rápido que pudesse, não mais conseguiu alcançar a Tartaruga, que já cruzara a linha de chegada, e agora descansava tranqüila num</a:t>
            </a:r>
            <a:r>
              <a:rPr lang="pt-PT" sz="1600" spc="-10" dirty="0">
                <a:latin typeface="Arial" panose="020B0604020202020204" pitchFamily="34" charset="0"/>
                <a:ea typeface="Carlito"/>
                <a:cs typeface="Times New Roman" panose="02020603050405020304" pitchFamily="18" charset="0"/>
              </a:rPr>
              <a:t> </a:t>
            </a:r>
            <a:r>
              <a:rPr lang="pt-PT" sz="1600" dirty="0">
                <a:latin typeface="Arial" panose="020B0604020202020204" pitchFamily="34" charset="0"/>
                <a:ea typeface="Carlito"/>
                <a:cs typeface="Times New Roman" panose="02020603050405020304" pitchFamily="18" charset="0"/>
              </a:rPr>
              <a:t>canto.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" name="image134.jpeg">
            <a:extLst>
              <a:ext uri="{FF2B5EF4-FFF2-40B4-BE49-F238E27FC236}">
                <a16:creationId xmlns:a16="http://schemas.microsoft.com/office/drawing/2014/main" id="{71B40274-227F-42D8-858E-FE8541956CBC}"/>
              </a:ext>
            </a:extLst>
          </p:cNvPr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16197" y="1948771"/>
            <a:ext cx="3043504" cy="340258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F0D5CAF6-971D-45B2-8AFB-2710BA88A2CD}"/>
              </a:ext>
            </a:extLst>
          </p:cNvPr>
          <p:cNvSpPr txBox="1"/>
          <p:nvPr/>
        </p:nvSpPr>
        <p:spPr>
          <a:xfrm>
            <a:off x="9998770" y="5340106"/>
            <a:ext cx="1431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Autor: </a:t>
            </a:r>
            <a:r>
              <a:rPr lang="pt-BR" dirty="0"/>
              <a:t>Esopo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29DFB0EA-F972-4102-B471-6AA259D3014D}"/>
              </a:ext>
            </a:extLst>
          </p:cNvPr>
          <p:cNvSpPr/>
          <p:nvPr/>
        </p:nvSpPr>
        <p:spPr>
          <a:xfrm>
            <a:off x="1122858" y="5952233"/>
            <a:ext cx="10436090" cy="33855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pt-BR" sz="1600" b="1" dirty="0">
                <a:latin typeface="Arial" panose="020B0604020202020204" pitchFamily="34" charset="0"/>
                <a:cs typeface="Arial" panose="020B0604020202020204" pitchFamily="34" charset="0"/>
              </a:rPr>
              <a:t>Moral da História: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Ao trabalhador que realiza seu trabalho com zelo e persistência, sempre o êxito o espera.</a:t>
            </a:r>
          </a:p>
        </p:txBody>
      </p:sp>
    </p:spTree>
    <p:extLst>
      <p:ext uri="{BB962C8B-B14F-4D97-AF65-F5344CB8AC3E}">
        <p14:creationId xmlns:p14="http://schemas.microsoft.com/office/powerpoint/2010/main" val="4182821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399401" y="1210640"/>
            <a:ext cx="11030604" cy="941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Leia as palavras abaixo e descubra qual delas vai completar a tirinha referente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fábula. Escreva a frase completa no seu caderno. 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2EF8846F-2D82-4F53-BD70-6610098D88F1}"/>
              </a:ext>
            </a:extLst>
          </p:cNvPr>
          <p:cNvSpPr/>
          <p:nvPr/>
        </p:nvSpPr>
        <p:spPr>
          <a:xfrm>
            <a:off x="2310422" y="1852706"/>
            <a:ext cx="69176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/>
          </a:p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LEBRE        PERNAS        VACA        LEÃO        TARTARUGA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8F063590-8168-4273-974B-1936B394B68C}"/>
              </a:ext>
            </a:extLst>
          </p:cNvPr>
          <p:cNvSpPr/>
          <p:nvPr/>
        </p:nvSpPr>
        <p:spPr>
          <a:xfrm>
            <a:off x="399401" y="2728119"/>
            <a:ext cx="7945080" cy="463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1600">
              <a:lnSpc>
                <a:spcPct val="150000"/>
              </a:lnSpc>
              <a:spcAft>
                <a:spcPts val="0"/>
              </a:spcAft>
              <a:tabLst>
                <a:tab pos="2454275" algn="l"/>
              </a:tabLst>
            </a:pPr>
            <a:r>
              <a:rPr lang="pt-PT" dirty="0">
                <a:latin typeface="Arial" panose="020B0604020202020204" pitchFamily="34" charset="0"/>
                <a:ea typeface="Carlito"/>
                <a:cs typeface="Carlito"/>
              </a:rPr>
              <a:t>Um </a:t>
            </a:r>
            <a:r>
              <a:rPr lang="pt-PT" spc="65" dirty="0">
                <a:latin typeface="Arial" panose="020B0604020202020204" pitchFamily="34" charset="0"/>
                <a:ea typeface="Carlito"/>
                <a:cs typeface="Carlito"/>
              </a:rPr>
              <a:t> </a:t>
            </a:r>
            <a:r>
              <a:rPr lang="pt-PT" dirty="0">
                <a:latin typeface="Arial" panose="020B0604020202020204" pitchFamily="34" charset="0"/>
                <a:ea typeface="Carlito"/>
                <a:cs typeface="Carlito"/>
              </a:rPr>
              <a:t>dia, </a:t>
            </a:r>
            <a:r>
              <a:rPr lang="pt-PT" spc="70" dirty="0">
                <a:latin typeface="Arial" panose="020B0604020202020204" pitchFamily="34" charset="0"/>
                <a:ea typeface="Carlito"/>
                <a:cs typeface="Carlito"/>
              </a:rPr>
              <a:t> </a:t>
            </a:r>
            <a:r>
              <a:rPr lang="pt-PT" dirty="0">
                <a:latin typeface="Arial" panose="020B0604020202020204" pitchFamily="34" charset="0"/>
                <a:ea typeface="Carlito"/>
                <a:cs typeface="Carlito"/>
              </a:rPr>
              <a:t>uma</a:t>
            </a:r>
            <a:endParaRPr lang="pt-BR" sz="1600" dirty="0">
              <a:effectLst/>
              <a:latin typeface="Carlito"/>
              <a:ea typeface="Carlito"/>
              <a:cs typeface="Carlito"/>
            </a:endParaRP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DDBBE500-158A-473F-B170-0CBFEB84F952}"/>
              </a:ext>
            </a:extLst>
          </p:cNvPr>
          <p:cNvSpPr/>
          <p:nvPr/>
        </p:nvSpPr>
        <p:spPr>
          <a:xfrm>
            <a:off x="2246196" y="2791696"/>
            <a:ext cx="1828800" cy="4630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D687243-CF06-4598-8BBA-DB1826042B3E}"/>
              </a:ext>
            </a:extLst>
          </p:cNvPr>
          <p:cNvSpPr/>
          <p:nvPr/>
        </p:nvSpPr>
        <p:spPr>
          <a:xfrm>
            <a:off x="4112285" y="2827394"/>
            <a:ext cx="48173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>
                <a:latin typeface="Arial" panose="020B0604020202020204" pitchFamily="34" charset="0"/>
                <a:ea typeface="Carlito"/>
                <a:cs typeface="Carlito"/>
              </a:rPr>
              <a:t>ridicularizou</a:t>
            </a:r>
            <a:r>
              <a:rPr lang="pt-PT" spc="65" dirty="0">
                <a:latin typeface="Arial" panose="020B0604020202020204" pitchFamily="34" charset="0"/>
                <a:ea typeface="Carlito"/>
                <a:cs typeface="Carlito"/>
              </a:rPr>
              <a:t> </a:t>
            </a:r>
            <a:r>
              <a:rPr lang="pt-PT" dirty="0">
                <a:latin typeface="Arial" panose="020B0604020202020204" pitchFamily="34" charset="0"/>
                <a:ea typeface="Carlito"/>
                <a:cs typeface="Carlito"/>
              </a:rPr>
              <a:t>as</a:t>
            </a:r>
            <a:r>
              <a:rPr lang="pt-PT" spc="65" dirty="0">
                <a:latin typeface="Arial" panose="020B0604020202020204" pitchFamily="34" charset="0"/>
                <a:ea typeface="Carlito"/>
                <a:cs typeface="Carlito"/>
              </a:rPr>
              <a:t> </a:t>
            </a:r>
            <a:r>
              <a:rPr lang="pt-PT" dirty="0">
                <a:latin typeface="Arial" panose="020B0604020202020204" pitchFamily="34" charset="0"/>
                <a:ea typeface="Carlito"/>
                <a:cs typeface="Carlito"/>
              </a:rPr>
              <a:t>pernas</a:t>
            </a:r>
            <a:r>
              <a:rPr lang="pt-PT" spc="60" dirty="0">
                <a:latin typeface="Arial" panose="020B0604020202020204" pitchFamily="34" charset="0"/>
                <a:ea typeface="Carlito"/>
                <a:cs typeface="Carlito"/>
              </a:rPr>
              <a:t> </a:t>
            </a:r>
            <a:r>
              <a:rPr lang="pt-PT" dirty="0">
                <a:latin typeface="Arial" panose="020B0604020202020204" pitchFamily="34" charset="0"/>
                <a:ea typeface="Carlito"/>
                <a:cs typeface="Carlito"/>
              </a:rPr>
              <a:t>curtas</a:t>
            </a:r>
            <a:r>
              <a:rPr lang="pt-PT" spc="65" dirty="0">
                <a:latin typeface="Arial" panose="020B0604020202020204" pitchFamily="34" charset="0"/>
                <a:ea typeface="Carlito"/>
                <a:cs typeface="Carlito"/>
              </a:rPr>
              <a:t> </a:t>
            </a:r>
            <a:r>
              <a:rPr lang="pt-PT" dirty="0">
                <a:latin typeface="Arial" panose="020B0604020202020204" pitchFamily="34" charset="0"/>
                <a:ea typeface="Carlito"/>
                <a:cs typeface="Carlito"/>
              </a:rPr>
              <a:t>e</a:t>
            </a:r>
            <a:r>
              <a:rPr lang="pt-PT" spc="55" dirty="0">
                <a:latin typeface="Arial" panose="020B0604020202020204" pitchFamily="34" charset="0"/>
                <a:ea typeface="Carlito"/>
                <a:cs typeface="Carlito"/>
              </a:rPr>
              <a:t> </a:t>
            </a:r>
            <a:r>
              <a:rPr lang="pt-PT" dirty="0">
                <a:latin typeface="Arial" panose="020B0604020202020204" pitchFamily="34" charset="0"/>
                <a:ea typeface="Carlito"/>
                <a:cs typeface="Carlito"/>
              </a:rPr>
              <a:t>a</a:t>
            </a:r>
            <a:r>
              <a:rPr lang="pt-PT" spc="60" dirty="0">
                <a:latin typeface="Arial" panose="020B0604020202020204" pitchFamily="34" charset="0"/>
                <a:ea typeface="Carlito"/>
                <a:cs typeface="Carlito"/>
              </a:rPr>
              <a:t> </a:t>
            </a:r>
            <a:r>
              <a:rPr lang="pt-PT" dirty="0">
                <a:latin typeface="Arial" panose="020B0604020202020204" pitchFamily="34" charset="0"/>
                <a:ea typeface="Carlito"/>
                <a:cs typeface="Carlito"/>
              </a:rPr>
              <a:t>lentidão</a:t>
            </a:r>
            <a:r>
              <a:rPr lang="pt-PT" spc="55" dirty="0">
                <a:latin typeface="Arial" panose="020B0604020202020204" pitchFamily="34" charset="0"/>
                <a:ea typeface="Carlito"/>
                <a:cs typeface="Carlito"/>
              </a:rPr>
              <a:t> </a:t>
            </a:r>
            <a:r>
              <a:rPr lang="pt-PT" dirty="0">
                <a:latin typeface="Arial" panose="020B0604020202020204" pitchFamily="34" charset="0"/>
                <a:ea typeface="Carlito"/>
                <a:cs typeface="Carlito"/>
              </a:rPr>
              <a:t>da</a:t>
            </a:r>
            <a:endParaRPr lang="pt-BR" dirty="0"/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id="{31258304-B57C-45B3-A746-E3C0C71575C2}"/>
              </a:ext>
            </a:extLst>
          </p:cNvPr>
          <p:cNvSpPr/>
          <p:nvPr/>
        </p:nvSpPr>
        <p:spPr>
          <a:xfrm>
            <a:off x="8929629" y="2721240"/>
            <a:ext cx="2149188" cy="4630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282D45F9-B606-4772-8B3B-9A559EE08D12}"/>
              </a:ext>
            </a:extLst>
          </p:cNvPr>
          <p:cNvSpPr/>
          <p:nvPr/>
        </p:nvSpPr>
        <p:spPr>
          <a:xfrm>
            <a:off x="507747" y="2509705"/>
            <a:ext cx="11030604" cy="1011414"/>
          </a:xfrm>
          <a:prstGeom prst="rect">
            <a:avLst/>
          </a:prstGeom>
          <a:noFill/>
          <a:ln w="2857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286F773F-5045-4487-A2C4-F6D2C55DE736}"/>
              </a:ext>
            </a:extLst>
          </p:cNvPr>
          <p:cNvSpPr/>
          <p:nvPr/>
        </p:nvSpPr>
        <p:spPr>
          <a:xfrm>
            <a:off x="507747" y="3781455"/>
            <a:ext cx="11030604" cy="914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Copie a frase abaixo no seu caderno, depois pinte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cada palavra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uma cor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diferente. 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Retângulo 33">
            <a:extLst>
              <a:ext uri="{FF2B5EF4-FFF2-40B4-BE49-F238E27FC236}">
                <a16:creationId xmlns:a16="http://schemas.microsoft.com/office/drawing/2014/main" id="{383F9530-4F1C-4A3A-BEDF-3EDB906542D3}"/>
              </a:ext>
            </a:extLst>
          </p:cNvPr>
          <p:cNvSpPr/>
          <p:nvPr/>
        </p:nvSpPr>
        <p:spPr>
          <a:xfrm>
            <a:off x="719529" y="4956272"/>
            <a:ext cx="10607040" cy="923330"/>
          </a:xfrm>
          <a:prstGeom prst="rect">
            <a:avLst/>
          </a:prstGeom>
          <a:ln w="28575">
            <a:solidFill>
              <a:schemeClr val="tx1"/>
            </a:solidFill>
            <a:prstDash val="lgDash"/>
          </a:ln>
        </p:spPr>
        <p:txBody>
          <a:bodyPr wrap="square">
            <a:spAutoFit/>
          </a:bodyPr>
          <a:lstStyle/>
          <a:p>
            <a:pPr marL="91440" marR="89535" algn="just">
              <a:lnSpc>
                <a:spcPct val="150000"/>
              </a:lnSpc>
              <a:spcBef>
                <a:spcPts val="365"/>
              </a:spcBef>
              <a:spcAft>
                <a:spcPts val="0"/>
              </a:spcAft>
            </a:pPr>
            <a:r>
              <a:rPr lang="pt-PT" dirty="0">
                <a:latin typeface="Arial" panose="020B0604020202020204" pitchFamily="34" charset="0"/>
                <a:ea typeface="Carlito"/>
                <a:cs typeface="Arial" panose="020B0604020202020204" pitchFamily="34" charset="0"/>
              </a:rPr>
              <a:t>A Lebre claro, considerou sua afirmação algo impossível, e aceitou o desafio. Convidaram então a Raposa, para servir de juiz, escolher o trajeto e o ponto de chegada.</a:t>
            </a:r>
            <a:endParaRPr lang="pt-BR" sz="1600" dirty="0">
              <a:effectLst/>
              <a:latin typeface="Arial" panose="020B0604020202020204" pitchFamily="34" charset="0"/>
              <a:ea typeface="Carlito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541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475699" y="2404801"/>
            <a:ext cx="10954306" cy="941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Agora,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transcreva o texto acima no quadro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abaixo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incluindo mais um parágrafo. Seja criativo.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7353438C-9F64-4AAA-8C13-C70D863DD1ED}"/>
              </a:ext>
            </a:extLst>
          </p:cNvPr>
          <p:cNvSpPr/>
          <p:nvPr/>
        </p:nvSpPr>
        <p:spPr>
          <a:xfrm>
            <a:off x="947995" y="3467880"/>
            <a:ext cx="9653193" cy="872034"/>
          </a:xfrm>
          <a:prstGeom prst="rect">
            <a:avLst/>
          </a:prstGeom>
          <a:ln w="28575">
            <a:solidFill>
              <a:schemeClr val="tx1"/>
            </a:solidFill>
            <a:prstDash val="lgDash"/>
          </a:ln>
        </p:spPr>
        <p:txBody>
          <a:bodyPr wrap="square">
            <a:spAutoFit/>
          </a:bodyPr>
          <a:lstStyle/>
          <a:p>
            <a:pPr marL="91440" marR="89535" algn="just">
              <a:lnSpc>
                <a:spcPct val="150000"/>
              </a:lnSpc>
              <a:spcBef>
                <a:spcPts val="365"/>
              </a:spcBef>
              <a:spcAft>
                <a:spcPts val="0"/>
              </a:spcAft>
            </a:pPr>
            <a:r>
              <a:rPr lang="pt-PT" dirty="0">
                <a:latin typeface="Arial" panose="020B0604020202020204" pitchFamily="34" charset="0"/>
                <a:ea typeface="Carlito"/>
                <a:cs typeface="Arial" panose="020B0604020202020204" pitchFamily="34" charset="0"/>
              </a:rPr>
              <a:t>A Lebre claro, considerou sua afirmação algo impossível, e aceitou o desafio. Convidaram então a Raposa, para servir de juiz, escolher o trajeto e o ponto de chegada.</a:t>
            </a:r>
            <a:endParaRPr lang="pt-BR" sz="1600" dirty="0">
              <a:effectLst/>
              <a:latin typeface="Arial" panose="020B0604020202020204" pitchFamily="34" charset="0"/>
              <a:ea typeface="Carlito"/>
              <a:cs typeface="Arial" panose="020B0604020202020204" pitchFamily="34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FAD15F27-87B1-49FC-9E54-75B3392D8D42}"/>
              </a:ext>
            </a:extLst>
          </p:cNvPr>
          <p:cNvSpPr/>
          <p:nvPr/>
        </p:nvSpPr>
        <p:spPr>
          <a:xfrm>
            <a:off x="628103" y="4467496"/>
            <a:ext cx="10710457" cy="211477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402AE249-69D7-492B-9B82-718DC516AA1F}"/>
              </a:ext>
            </a:extLst>
          </p:cNvPr>
          <p:cNvSpPr/>
          <p:nvPr/>
        </p:nvSpPr>
        <p:spPr>
          <a:xfrm>
            <a:off x="475699" y="1134146"/>
            <a:ext cx="10597787" cy="1132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07695" algn="just">
              <a:lnSpc>
                <a:spcPct val="115000"/>
              </a:lnSpc>
              <a:tabLst>
                <a:tab pos="875665" algn="l"/>
              </a:tabLs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Em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seguida, conte e registre no seu caderno:</a:t>
            </a:r>
            <a:endParaRPr lang="pt-BR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607695" algn="just">
              <a:tabLst>
                <a:tab pos="875665" algn="l"/>
              </a:tabLst>
            </a:pPr>
            <a:r>
              <a:rPr lang="pt-BR" sz="20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Quantos espaços em branco existem entre uma palavra e outra:</a:t>
            </a:r>
            <a:endParaRPr lang="pt-B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607695" algn="just">
              <a:tabLst>
                <a:tab pos="875665" algn="l"/>
              </a:tabLst>
            </a:pP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lang="pt-BR" sz="20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Quantas palavras tem o </a:t>
            </a: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texto: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90D673A3-EBE2-4FC6-9B7F-349915BBE6F3}"/>
              </a:ext>
            </a:extLst>
          </p:cNvPr>
          <p:cNvSpPr/>
          <p:nvPr/>
        </p:nvSpPr>
        <p:spPr>
          <a:xfrm>
            <a:off x="8149801" y="1429194"/>
            <a:ext cx="1000941" cy="4096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90D673A3-EBE2-4FC6-9B7F-349915BBE6F3}"/>
              </a:ext>
            </a:extLst>
          </p:cNvPr>
          <p:cNvSpPr/>
          <p:nvPr/>
        </p:nvSpPr>
        <p:spPr>
          <a:xfrm>
            <a:off x="4267746" y="1917772"/>
            <a:ext cx="1000941" cy="4096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1647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465661" y="1265130"/>
            <a:ext cx="11030604" cy="517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Escreva no seu caderno a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resposta correta: esse texto é...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80994D68-7F8C-4688-8BA1-05999523CE6D}"/>
              </a:ext>
            </a:extLst>
          </p:cNvPr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0076" y="4035482"/>
            <a:ext cx="5057775" cy="2286000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3E6ED48E-2396-4BCA-82E4-DEDAA8E8B81F}"/>
              </a:ext>
            </a:extLst>
          </p:cNvPr>
          <p:cNvSpPr/>
          <p:nvPr/>
        </p:nvSpPr>
        <p:spPr>
          <a:xfrm>
            <a:off x="465661" y="1707797"/>
            <a:ext cx="6096000" cy="2148665"/>
          </a:xfrm>
          <a:prstGeom prst="rect">
            <a:avLst/>
          </a:prstGeom>
        </p:spPr>
        <p:txBody>
          <a:bodyPr>
            <a:spAutoFit/>
          </a:bodyPr>
          <a:lstStyle/>
          <a:p>
            <a:pPr marR="607695" algn="just">
              <a:lnSpc>
                <a:spcPct val="115000"/>
              </a:lnSpc>
              <a:spcAft>
                <a:spcPts val="1000"/>
              </a:spcAft>
              <a:tabLst>
                <a:tab pos="875665" algn="l"/>
              </a:tabLst>
            </a:pP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  ) Uma fábula.</a:t>
            </a:r>
            <a:endParaRPr lang="pt-B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607695" algn="just">
              <a:lnSpc>
                <a:spcPct val="115000"/>
              </a:lnSpc>
              <a:spcAft>
                <a:spcPts val="1000"/>
              </a:spcAft>
              <a:tabLst>
                <a:tab pos="875665" algn="l"/>
              </a:tabLst>
            </a:pP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  ) Um poema.</a:t>
            </a:r>
            <a:endParaRPr lang="pt-B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607695" algn="just">
              <a:lnSpc>
                <a:spcPct val="115000"/>
              </a:lnSpc>
              <a:spcAft>
                <a:spcPts val="1000"/>
              </a:spcAft>
              <a:tabLst>
                <a:tab pos="875665" algn="l"/>
              </a:tabLst>
            </a:pP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  ) Uma tirinha.</a:t>
            </a:r>
            <a:endParaRPr lang="pt-B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607695" algn="just">
              <a:lnSpc>
                <a:spcPct val="115000"/>
              </a:lnSpc>
              <a:spcAft>
                <a:spcPts val="1000"/>
              </a:spcAft>
              <a:tabLst>
                <a:tab pos="875665" algn="l"/>
              </a:tabLst>
            </a:pP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  ) Uma receita.</a:t>
            </a:r>
            <a:endParaRPr lang="pt-B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Caixa de Texto 2">
            <a:extLst>
              <a:ext uri="{FF2B5EF4-FFF2-40B4-BE49-F238E27FC236}">
                <a16:creationId xmlns:a16="http://schemas.microsoft.com/office/drawing/2014/main" id="{E022A9F6-BDCA-483B-AC13-5D116FB919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5590" y="6224277"/>
            <a:ext cx="1590675" cy="2762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Imagem via Freepik.com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5A9AD6B-AE37-4200-8FAD-E603BE9A257C}"/>
              </a:ext>
            </a:extLst>
          </p:cNvPr>
          <p:cNvSpPr/>
          <p:nvPr/>
        </p:nvSpPr>
        <p:spPr>
          <a:xfrm>
            <a:off x="465661" y="4035482"/>
            <a:ext cx="11030604" cy="517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Responda no seu caderno: esse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tipo de texto serve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para...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906C3775-A41A-4FCF-9369-FB2C3BF53FE0}"/>
              </a:ext>
            </a:extLst>
          </p:cNvPr>
          <p:cNvSpPr/>
          <p:nvPr/>
        </p:nvSpPr>
        <p:spPr>
          <a:xfrm>
            <a:off x="465661" y="4525231"/>
            <a:ext cx="6096000" cy="2148665"/>
          </a:xfrm>
          <a:prstGeom prst="rect">
            <a:avLst/>
          </a:prstGeom>
        </p:spPr>
        <p:txBody>
          <a:bodyPr>
            <a:spAutoFit/>
          </a:bodyPr>
          <a:lstStyle/>
          <a:p>
            <a:pPr marR="607695" algn="just">
              <a:lnSpc>
                <a:spcPct val="115000"/>
              </a:lnSpc>
              <a:spcAft>
                <a:spcPts val="1000"/>
              </a:spcAft>
              <a:tabLst>
                <a:tab pos="875665" algn="l"/>
              </a:tabLst>
            </a:pP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  ) Ensinar a fazer um brinquedo.</a:t>
            </a:r>
            <a:endParaRPr lang="pt-B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607695" algn="just">
              <a:lnSpc>
                <a:spcPct val="115000"/>
              </a:lnSpc>
              <a:spcAft>
                <a:spcPts val="1000"/>
              </a:spcAft>
              <a:tabLst>
                <a:tab pos="875665" algn="l"/>
              </a:tabLst>
            </a:pP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  ) Ensinar a preparar alimentos.</a:t>
            </a:r>
            <a:endParaRPr lang="pt-B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607695" algn="just">
              <a:lnSpc>
                <a:spcPct val="115000"/>
              </a:lnSpc>
              <a:spcAft>
                <a:spcPts val="1000"/>
              </a:spcAft>
              <a:tabLst>
                <a:tab pos="875665" algn="l"/>
              </a:tabLst>
            </a:pP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  ) Ensinar o que é certo ou errado.</a:t>
            </a:r>
            <a:endParaRPr lang="pt-B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607695" algn="just">
              <a:lnSpc>
                <a:spcPct val="115000"/>
              </a:lnSpc>
              <a:spcAft>
                <a:spcPts val="1000"/>
              </a:spcAft>
              <a:tabLst>
                <a:tab pos="875665" algn="l"/>
              </a:tabLst>
            </a:pP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  ) Fazer rir.</a:t>
            </a:r>
            <a:endParaRPr lang="pt-B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50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465661" y="1265130"/>
            <a:ext cx="11030604" cy="941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Encontre o nome dos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animais e escreva no seu caderno os que você encontrou.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" name="Imagem 29">
            <a:extLst>
              <a:ext uri="{FF2B5EF4-FFF2-40B4-BE49-F238E27FC236}">
                <a16:creationId xmlns:a16="http://schemas.microsoft.com/office/drawing/2014/main" id="{7584ED33-3EB1-4058-A9B1-65626F23AF51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8" t="24844" r="2262" b="11407"/>
          <a:stretch/>
        </p:blipFill>
        <p:spPr bwMode="auto">
          <a:xfrm>
            <a:off x="3331261" y="1920240"/>
            <a:ext cx="5237973" cy="482495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83022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469</Words>
  <Application>Microsoft Office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Carlito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25</cp:revision>
  <dcterms:created xsi:type="dcterms:W3CDTF">2020-03-26T18:29:34Z</dcterms:created>
  <dcterms:modified xsi:type="dcterms:W3CDTF">2020-04-03T19:38:17Z</dcterms:modified>
</cp:coreProperties>
</file>