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7" r:id="rId1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8DAB"/>
    <a:srgbClr val="3F96B0"/>
    <a:srgbClr val="006A88"/>
    <a:srgbClr val="C86673"/>
    <a:srgbClr val="0080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2503438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30" name="Imagem 29">
            <a:extLst>
              <a:ext uri="{FF2B5EF4-FFF2-40B4-BE49-F238E27FC236}">
                <a16:creationId xmlns:a16="http://schemas.microsoft.com/office/drawing/2014/main" id="{E7C2122E-6BBD-43E8-B3A0-7DD639F7310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548" y="-164629"/>
            <a:ext cx="6136184" cy="2897061"/>
          </a:xfrm>
          <a:prstGeom prst="rect">
            <a:avLst/>
          </a:prstGeom>
        </p:spPr>
      </p:pic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2795451" y="4206285"/>
            <a:ext cx="93105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– Língua Portuguesa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4º ano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1º dia</a:t>
            </a:r>
            <a:endParaRPr lang="pt-BR" sz="2800" dirty="0"/>
          </a:p>
        </p:txBody>
      </p:sp>
      <p:grpSp>
        <p:nvGrpSpPr>
          <p:cNvPr id="65" name="Agrupar 64">
            <a:extLst>
              <a:ext uri="{FF2B5EF4-FFF2-40B4-BE49-F238E27FC236}">
                <a16:creationId xmlns:a16="http://schemas.microsoft.com/office/drawing/2014/main" id="{4E6AC043-C475-4749-B454-2EFBC0B9BC82}"/>
              </a:ext>
            </a:extLst>
          </p:cNvPr>
          <p:cNvGrpSpPr/>
          <p:nvPr/>
        </p:nvGrpSpPr>
        <p:grpSpPr>
          <a:xfrm rot="10800000">
            <a:off x="0" y="5574098"/>
            <a:ext cx="12191999" cy="1323441"/>
            <a:chOff x="0" y="-1"/>
            <a:chExt cx="12191999" cy="1763485"/>
          </a:xfrm>
        </p:grpSpPr>
        <p:sp>
          <p:nvSpPr>
            <p:cNvPr id="66" name="Meio-quadro 65">
              <a:extLst>
                <a:ext uri="{FF2B5EF4-FFF2-40B4-BE49-F238E27FC236}">
                  <a16:creationId xmlns:a16="http://schemas.microsoft.com/office/drawing/2014/main" id="{18A69872-158E-4D0D-A0F7-CE9FDC8F2280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67" name="Agrupar 66">
              <a:extLst>
                <a:ext uri="{FF2B5EF4-FFF2-40B4-BE49-F238E27FC236}">
                  <a16:creationId xmlns:a16="http://schemas.microsoft.com/office/drawing/2014/main" id="{72DB2427-7E90-446E-BBFB-7A7528F75716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75" name="Paralelogramo 74">
                <a:extLst>
                  <a:ext uri="{FF2B5EF4-FFF2-40B4-BE49-F238E27FC236}">
                    <a16:creationId xmlns:a16="http://schemas.microsoft.com/office/drawing/2014/main" id="{7AD14D02-14ED-405E-ADC0-C0CA135B94F2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6" name="Retângulo 75">
                <a:extLst>
                  <a:ext uri="{FF2B5EF4-FFF2-40B4-BE49-F238E27FC236}">
                    <a16:creationId xmlns:a16="http://schemas.microsoft.com/office/drawing/2014/main" id="{ADE10307-7F75-4D07-B3AF-C0E54E2397F8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68" name="Agrupar 67">
              <a:extLst>
                <a:ext uri="{FF2B5EF4-FFF2-40B4-BE49-F238E27FC236}">
                  <a16:creationId xmlns:a16="http://schemas.microsoft.com/office/drawing/2014/main" id="{64A8AC17-50CD-4F3B-BF4F-930F5331894F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73" name="Paralelogramo 72">
                <a:extLst>
                  <a:ext uri="{FF2B5EF4-FFF2-40B4-BE49-F238E27FC236}">
                    <a16:creationId xmlns:a16="http://schemas.microsoft.com/office/drawing/2014/main" id="{433C805B-77EE-4885-8FD6-0309B725E153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4" name="Retângulo 73">
                <a:extLst>
                  <a:ext uri="{FF2B5EF4-FFF2-40B4-BE49-F238E27FC236}">
                    <a16:creationId xmlns:a16="http://schemas.microsoft.com/office/drawing/2014/main" id="{B93B7627-4F2E-4D77-BF9E-7F87CD81F1BF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69" name="Seta: Pentágono 68">
              <a:extLst>
                <a:ext uri="{FF2B5EF4-FFF2-40B4-BE49-F238E27FC236}">
                  <a16:creationId xmlns:a16="http://schemas.microsoft.com/office/drawing/2014/main" id="{D40D5996-7834-4D76-8378-18B12C6337A0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0" name="Triângulo isósceles 69">
              <a:extLst>
                <a:ext uri="{FF2B5EF4-FFF2-40B4-BE49-F238E27FC236}">
                  <a16:creationId xmlns:a16="http://schemas.microsoft.com/office/drawing/2014/main" id="{B21FA0DC-F46C-455E-9191-96FB8F5C94CD}"/>
                </a:ext>
              </a:extLst>
            </p:cNvPr>
            <p:cNvSpPr/>
            <p:nvPr/>
          </p:nvSpPr>
          <p:spPr>
            <a:xfrm>
              <a:off x="6901544" y="729596"/>
              <a:ext cx="1334281" cy="1033888"/>
            </a:xfrm>
            <a:prstGeom prst="triangle">
              <a:avLst>
                <a:gd name="adj" fmla="val 52400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0ED4BB90-4F61-4D11-AE3F-DEF27A534927}"/>
              </a:ext>
            </a:extLst>
          </p:cNvPr>
          <p:cNvSpPr txBox="1"/>
          <p:nvPr/>
        </p:nvSpPr>
        <p:spPr>
          <a:xfrm>
            <a:off x="208648" y="2946082"/>
            <a:ext cx="117747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" name="Retângulo 1">
            <a:extLst>
              <a:ext uri="{FF2B5EF4-FFF2-40B4-BE49-F238E27FC236}">
                <a16:creationId xmlns:a16="http://schemas.microsoft.com/office/drawing/2014/main" id="{3D27E564-6F69-4B9E-BEF7-3798DC9227F7}"/>
              </a:ext>
            </a:extLst>
          </p:cNvPr>
          <p:cNvSpPr/>
          <p:nvPr/>
        </p:nvSpPr>
        <p:spPr>
          <a:xfrm>
            <a:off x="219677" y="2546038"/>
            <a:ext cx="11210328" cy="39980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2420" marR="310515" indent="449580">
              <a:spcAft>
                <a:spcPts val="0"/>
              </a:spcAft>
            </a:pPr>
            <a:r>
              <a:rPr lang="pt-PT" sz="2400" b="1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TEXTO 2: FIQUE ATENTO</a:t>
            </a:r>
          </a:p>
          <a:p>
            <a:pPr marL="312420" marR="310515" indent="449580" algn="just">
              <a:spcAft>
                <a:spcPts val="0"/>
              </a:spcAft>
            </a:pPr>
            <a:r>
              <a:rPr lang="pt-PT" sz="24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Narrar </a:t>
            </a:r>
            <a:r>
              <a:rPr lang="pt-PT" sz="24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é contar uma história. Para criar uma história, precisamos escolher um assunto sobre o qual iremos falar, em seguida selecionar as palavras e, por fim, usar a imaginação para construir a sua narrativa. A narração pode ser escrita em 1ª ou 3ª pessoa, em 1ª pessoa o narrador fala sobre algo que já vivenciou e na 3ª pessoa o narrador fala sobre algo que alguém vivenciou. O narrador pode ser observador (quando ele apenas observa e narra os fatos) ou personagem (quando ele conta e participa da história, ao mesmo tempo). A narrativa é constituída pelos seguintes elementos: narrador, enredo, personagens, espaço e tempo.</a:t>
            </a:r>
          </a:p>
          <a:p>
            <a:pPr marL="180340" algn="r">
              <a:lnSpc>
                <a:spcPct val="115000"/>
              </a:lnSpc>
              <a:spcAft>
                <a:spcPts val="0"/>
              </a:spcAft>
            </a:pPr>
            <a:r>
              <a:rPr lang="pt-BR" sz="12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Adaptado </a:t>
            </a:r>
            <a:r>
              <a:rPr lang="pt-BR" sz="1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de: https://www.acessaber.com.br/wp-content/uploads/2017/05/narraca-respo.docx</a:t>
            </a: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DF8D730D-6C8F-4720-8659-C4AA86EA11E3}"/>
              </a:ext>
            </a:extLst>
          </p:cNvPr>
          <p:cNvSpPr/>
          <p:nvPr/>
        </p:nvSpPr>
        <p:spPr>
          <a:xfrm>
            <a:off x="477080" y="1663392"/>
            <a:ext cx="10952925" cy="941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11.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Leia o </a:t>
            </a:r>
            <a:r>
              <a:rPr lang="pt-BR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texto 2 “Fique Atento”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releia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pt-BR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texto da atividade </a:t>
            </a: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 seguida, responda no seu cadernos as questões</a:t>
            </a: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a, b e c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pt-B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028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5" name="Retângulo 4">
            <a:extLst>
              <a:ext uri="{FF2B5EF4-FFF2-40B4-BE49-F238E27FC236}">
                <a16:creationId xmlns:a16="http://schemas.microsoft.com/office/drawing/2014/main" id="{4B56EBA0-8400-4FA6-BD04-EEF6815C3734}"/>
              </a:ext>
            </a:extLst>
          </p:cNvPr>
          <p:cNvSpPr/>
          <p:nvPr/>
        </p:nvSpPr>
        <p:spPr>
          <a:xfrm>
            <a:off x="291547" y="1310435"/>
            <a:ext cx="11138457" cy="7774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lphaLcParenR"/>
            </a:pP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 base na releitura do texto da atividade 1 e do texto acima, identifique o tipo de narrador presente em “Ciranda das Cores”.</a:t>
            </a:r>
            <a:endParaRPr lang="pt-B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B8161C6D-2CC7-4EA8-A784-491991FDB9C1}"/>
              </a:ext>
            </a:extLst>
          </p:cNvPr>
          <p:cNvSpPr/>
          <p:nvPr/>
        </p:nvSpPr>
        <p:spPr>
          <a:xfrm>
            <a:off x="291547" y="3305994"/>
            <a:ext cx="11138457" cy="4235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 Agora, aponte os elementos que compõem a narrativa de “Ciranda das Cores”.</a:t>
            </a:r>
            <a:endParaRPr lang="pt-B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etângulo 30">
            <a:extLst>
              <a:ext uri="{FF2B5EF4-FFF2-40B4-BE49-F238E27FC236}">
                <a16:creationId xmlns:a16="http://schemas.microsoft.com/office/drawing/2014/main" id="{E22A4A23-D138-480A-959A-A5F41CA23E1D}"/>
              </a:ext>
            </a:extLst>
          </p:cNvPr>
          <p:cNvSpPr/>
          <p:nvPr/>
        </p:nvSpPr>
        <p:spPr>
          <a:xfrm>
            <a:off x="291547" y="4898099"/>
            <a:ext cx="11138457" cy="4235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 Indique os personagens desta narrativa, listando algumas das suas características.</a:t>
            </a:r>
            <a:endParaRPr lang="pt-B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9B2DA089-35DE-48CF-AD15-33B2DC055256}"/>
              </a:ext>
            </a:extLst>
          </p:cNvPr>
          <p:cNvSpPr/>
          <p:nvPr/>
        </p:nvSpPr>
        <p:spPr>
          <a:xfrm>
            <a:off x="543339" y="2122514"/>
            <a:ext cx="10886665" cy="9866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Retângulo 33">
            <a:extLst>
              <a:ext uri="{FF2B5EF4-FFF2-40B4-BE49-F238E27FC236}">
                <a16:creationId xmlns:a16="http://schemas.microsoft.com/office/drawing/2014/main" id="{71B0D3F6-5D21-4D6B-B0B9-1AC4FC915986}"/>
              </a:ext>
            </a:extLst>
          </p:cNvPr>
          <p:cNvSpPr/>
          <p:nvPr/>
        </p:nvSpPr>
        <p:spPr>
          <a:xfrm>
            <a:off x="543338" y="3926376"/>
            <a:ext cx="10886665" cy="8179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5" name="Retângulo 34">
            <a:extLst>
              <a:ext uri="{FF2B5EF4-FFF2-40B4-BE49-F238E27FC236}">
                <a16:creationId xmlns:a16="http://schemas.microsoft.com/office/drawing/2014/main" id="{E2033763-8F63-4C53-BE15-8F466B9E18AC}"/>
              </a:ext>
            </a:extLst>
          </p:cNvPr>
          <p:cNvSpPr/>
          <p:nvPr/>
        </p:nvSpPr>
        <p:spPr>
          <a:xfrm>
            <a:off x="543337" y="5419563"/>
            <a:ext cx="10886665" cy="9866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54533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1" name="Retângulo 20">
            <a:extLst>
              <a:ext uri="{FF2B5EF4-FFF2-40B4-BE49-F238E27FC236}">
                <a16:creationId xmlns:a16="http://schemas.microsoft.com/office/drawing/2014/main" id="{CEC66E11-FCA8-472D-8D93-AE1F2117E50C}"/>
              </a:ext>
            </a:extLst>
          </p:cNvPr>
          <p:cNvSpPr/>
          <p:nvPr/>
        </p:nvSpPr>
        <p:spPr>
          <a:xfrm>
            <a:off x="543337" y="1487792"/>
            <a:ext cx="10952925" cy="941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12. Identifique os adjetivos do texto 1. Escreva os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adjetivos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encontrados no seu caderno indicando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qual substantivo se referem.</a:t>
            </a:r>
          </a:p>
        </p:txBody>
      </p:sp>
      <p:sp>
        <p:nvSpPr>
          <p:cNvPr id="29" name="Caixa de Texto 2">
            <a:extLst>
              <a:ext uri="{FF2B5EF4-FFF2-40B4-BE49-F238E27FC236}">
                <a16:creationId xmlns:a16="http://schemas.microsoft.com/office/drawing/2014/main" id="{25C808FA-9222-4E4A-9681-1519B88FAE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0714" y="3014926"/>
            <a:ext cx="3871913" cy="3356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ADJETIVO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200000"/>
              </a:lnSpc>
              <a:spcAft>
                <a:spcPts val="1000"/>
              </a:spcAft>
            </a:pPr>
            <a:r>
              <a:rPr lang="pt-B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pt-B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Caixa de Texto 2">
            <a:extLst>
              <a:ext uri="{FF2B5EF4-FFF2-40B4-BE49-F238E27FC236}">
                <a16:creationId xmlns:a16="http://schemas.microsoft.com/office/drawing/2014/main" id="{09A65AA4-C3BD-4175-82BC-B1D824D687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799" y="3026770"/>
            <a:ext cx="3871913" cy="334804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SUBSTANTIVO A QUE SE REFERE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200000"/>
              </a:lnSpc>
              <a:spcAft>
                <a:spcPts val="1000"/>
              </a:spcAft>
            </a:pPr>
            <a:r>
              <a:rPr lang="pt-B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pt-B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eta para a Direita 1"/>
          <p:cNvSpPr/>
          <p:nvPr/>
        </p:nvSpPr>
        <p:spPr>
          <a:xfrm>
            <a:off x="5344740" y="4503721"/>
            <a:ext cx="562945" cy="37882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5892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1" name="Retângulo 20">
            <a:extLst>
              <a:ext uri="{FF2B5EF4-FFF2-40B4-BE49-F238E27FC236}">
                <a16:creationId xmlns:a16="http://schemas.microsoft.com/office/drawing/2014/main" id="{CEC66E11-FCA8-472D-8D93-AE1F2117E50C}"/>
              </a:ext>
            </a:extLst>
          </p:cNvPr>
          <p:cNvSpPr/>
          <p:nvPr/>
        </p:nvSpPr>
        <p:spPr>
          <a:xfrm>
            <a:off x="421229" y="2546038"/>
            <a:ext cx="11008776" cy="9056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13. No seu caderno, escreva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uma ação de algum personagem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texto </a:t>
            </a:r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CIRANDA DAS CORES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ciranda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mais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chamou a sua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atenção.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0E1547E7-98A6-4941-90E2-43B0E5903394}"/>
              </a:ext>
            </a:extLst>
          </p:cNvPr>
          <p:cNvSpPr/>
          <p:nvPr/>
        </p:nvSpPr>
        <p:spPr>
          <a:xfrm>
            <a:off x="421229" y="1317926"/>
            <a:ext cx="11078817" cy="122495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2208530" algn="l"/>
              </a:tabLst>
            </a:pPr>
            <a:r>
              <a:rPr lang="pt-BR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texto </a:t>
            </a:r>
            <a:r>
              <a:rPr lang="pt-BR" sz="16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“A Ciranda </a:t>
            </a:r>
            <a:r>
              <a:rPr lang="pt-BR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 Cores”, a autora nos propõe uma leve reflexão sobre os padrões impostos pela sociedade, como as orientações sobre como devemos </a:t>
            </a:r>
            <a:r>
              <a:rPr lang="pt-BR" sz="1600" spc="-15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ser, </a:t>
            </a:r>
            <a:r>
              <a:rPr lang="pt-BR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sobre o que devemos vestir ou sobre qual cor devemos </a:t>
            </a:r>
            <a:r>
              <a:rPr lang="pt-BR" sz="1600" spc="-2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usar. </a:t>
            </a:r>
            <a:r>
              <a:rPr lang="pt-BR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Essa desconstrução proposta pela autora é realizada a partir de uma divertida brincadeira com as cores e revelada a partir das ações dos personagens. 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1BBD6CB2-B07E-4DF8-9D7F-645DB72B6DD4}"/>
              </a:ext>
            </a:extLst>
          </p:cNvPr>
          <p:cNvSpPr/>
          <p:nvPr/>
        </p:nvSpPr>
        <p:spPr>
          <a:xfrm>
            <a:off x="421229" y="3451672"/>
            <a:ext cx="10952925" cy="3104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0857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1" name="Retângulo 20">
            <a:extLst>
              <a:ext uri="{FF2B5EF4-FFF2-40B4-BE49-F238E27FC236}">
                <a16:creationId xmlns:a16="http://schemas.microsoft.com/office/drawing/2014/main" id="{CEC66E11-FCA8-472D-8D93-AE1F2117E50C}"/>
              </a:ext>
            </a:extLst>
          </p:cNvPr>
          <p:cNvSpPr/>
          <p:nvPr/>
        </p:nvSpPr>
        <p:spPr>
          <a:xfrm>
            <a:off x="421229" y="1997481"/>
            <a:ext cx="11008776" cy="17912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14.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tal você também defender a inclusão de todos os cidadãos, sem distinção de credo, etnia, gênero? Escreva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seu caderno uma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carta à autoridade de seu município reivindicando ações governamentais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a 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educação inclusiva.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0E1547E7-98A6-4941-90E2-43B0E5903394}"/>
              </a:ext>
            </a:extLst>
          </p:cNvPr>
          <p:cNvSpPr/>
          <p:nvPr/>
        </p:nvSpPr>
        <p:spPr>
          <a:xfrm>
            <a:off x="421229" y="1357112"/>
            <a:ext cx="11078817" cy="65864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2208530" algn="l"/>
              </a:tabLst>
            </a:pPr>
            <a:r>
              <a:rPr lang="pt-BR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final </a:t>
            </a:r>
            <a:r>
              <a:rPr lang="pt-BR" sz="16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texto “A Ciranda </a:t>
            </a:r>
            <a:r>
              <a:rPr lang="pt-BR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 Cores”, ficamos sabendo que tudo começou por conta </a:t>
            </a:r>
            <a:r>
              <a:rPr lang="pt-BR" sz="16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que </a:t>
            </a:r>
            <a:r>
              <a:rPr lang="pt-BR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papai deixou cair bem mais que um pinguinho de tinta no papel do menino e ele, ao invés de chorar, resolveu convidar as cores para brincar. 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1BBD6CB2-B07E-4DF8-9D7F-645DB72B6DD4}"/>
              </a:ext>
            </a:extLst>
          </p:cNvPr>
          <p:cNvSpPr/>
          <p:nvPr/>
        </p:nvSpPr>
        <p:spPr>
          <a:xfrm>
            <a:off x="522513" y="3788741"/>
            <a:ext cx="10907491" cy="25444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5811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399399" y="1283902"/>
            <a:ext cx="10424160" cy="517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Leia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Texto.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8D66CA20-C8A0-4862-A427-756049182661}"/>
              </a:ext>
            </a:extLst>
          </p:cNvPr>
          <p:cNvSpPr/>
          <p:nvPr/>
        </p:nvSpPr>
        <p:spPr>
          <a:xfrm>
            <a:off x="471974" y="2026522"/>
            <a:ext cx="10975067" cy="4251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2420">
              <a:lnSpc>
                <a:spcPct val="115000"/>
              </a:lnSpc>
              <a:spcAft>
                <a:spcPts val="1000"/>
              </a:spcAft>
            </a:pPr>
            <a:r>
              <a:rPr lang="pt-BR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TEXTO 1: A </a:t>
            </a:r>
            <a:r>
              <a:rPr lang="pt-BR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CIRANDA DAS CORES</a:t>
            </a: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62000" indent="4237990" algn="r">
              <a:spcAft>
                <a:spcPts val="0"/>
              </a:spcAft>
            </a:pPr>
            <a:r>
              <a:rPr lang="pt-PT" smtClean="0">
                <a:latin typeface="Arial" panose="020B0604020202020204" pitchFamily="34" charset="0"/>
                <a:ea typeface="Arial" panose="020B0604020202020204" pitchFamily="34" charset="0"/>
              </a:rPr>
              <a:t>Saskia </a:t>
            </a:r>
            <a:r>
              <a:rPr lang="pt-PT" dirty="0">
                <a:latin typeface="Arial" panose="020B0604020202020204" pitchFamily="34" charset="0"/>
                <a:ea typeface="Arial" panose="020B0604020202020204" pitchFamily="34" charset="0"/>
              </a:rPr>
              <a:t>Brígido</a:t>
            </a:r>
            <a:endParaRPr lang="pt-BR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pt-PT" dirty="0"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endParaRPr lang="pt-BR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12420" marR="318770" indent="449580" algn="just">
              <a:lnSpc>
                <a:spcPct val="115000"/>
              </a:lnSpc>
              <a:spcBef>
                <a:spcPts val="5"/>
              </a:spcBef>
              <a:spcAft>
                <a:spcPts val="0"/>
              </a:spcAft>
            </a:pPr>
            <a:r>
              <a:rPr lang="pt-PT" dirty="0">
                <a:latin typeface="Arial" panose="020B0604020202020204" pitchFamily="34" charset="0"/>
                <a:ea typeface="Arial" panose="020B0604020202020204" pitchFamily="34" charset="0"/>
              </a:rPr>
              <a:t>Numa clara manhã de sol, o azul do céu e do mar resolveu com as outras cores conversar. Chamou o amarelo do sol, o vermelho da maçã, o verde do capim, o branco das nuvens e se pôs a falar:</a:t>
            </a:r>
            <a:endParaRPr lang="pt-BR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762000" algn="just">
              <a:lnSpc>
                <a:spcPct val="115000"/>
              </a:lnSpc>
              <a:spcAft>
                <a:spcPts val="0"/>
              </a:spcAft>
            </a:pPr>
            <a:r>
              <a:rPr lang="pt-PT" dirty="0">
                <a:latin typeface="Arial" panose="020B0604020202020204" pitchFamily="34" charset="0"/>
                <a:ea typeface="Arial" panose="020B0604020202020204" pitchFamily="34" charset="0"/>
              </a:rPr>
              <a:t>- Vamos brincar de trocar de lugar?</a:t>
            </a:r>
            <a:endParaRPr lang="pt-BR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12420" marR="318135" indent="449580" algn="just">
              <a:lnSpc>
                <a:spcPct val="115000"/>
              </a:lnSpc>
              <a:spcAft>
                <a:spcPts val="0"/>
              </a:spcAft>
            </a:pPr>
            <a:r>
              <a:rPr lang="pt-PT" dirty="0">
                <a:latin typeface="Arial" panose="020B0604020202020204" pitchFamily="34" charset="0"/>
                <a:ea typeface="Arial" panose="020B0604020202020204" pitchFamily="34" charset="0"/>
              </a:rPr>
              <a:t>As cores acharam a ideia bastante divertida e, como estrelas cadentes coloridas, todas bailaram no ar. Giraram e giraram. E a cada giro, inventavam um lugar. Depois de novo giravam até reencontrar o mesmo lugar e um mundo de cores reinventar.</a:t>
            </a:r>
            <a:endParaRPr lang="pt-BR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12420" marR="321945" indent="449580" algn="just">
              <a:lnSpc>
                <a:spcPct val="115000"/>
              </a:lnSpc>
              <a:spcAft>
                <a:spcPts val="0"/>
              </a:spcAft>
            </a:pPr>
            <a:r>
              <a:rPr lang="pt-PT" dirty="0">
                <a:latin typeface="Arial" panose="020B0604020202020204" pitchFamily="34" charset="0"/>
                <a:ea typeface="Arial" panose="020B0604020202020204" pitchFamily="34" charset="0"/>
              </a:rPr>
              <a:t>E rapidamente tudo ficou diferente. O céu ficou vermelhinho de doer nos olhos da gente! As nuvens ganharam uma cor amarela e reluzente! O verde se espalhou pelo </a:t>
            </a:r>
            <a:r>
              <a:rPr lang="pt-PT" spc="-10" dirty="0">
                <a:latin typeface="Arial" panose="020B0604020202020204" pitchFamily="34" charset="0"/>
                <a:ea typeface="Arial" panose="020B0604020202020204" pitchFamily="34" charset="0"/>
              </a:rPr>
              <a:t>mar </a:t>
            </a:r>
            <a:r>
              <a:rPr lang="pt-PT" dirty="0">
                <a:latin typeface="Arial" panose="020B0604020202020204" pitchFamily="34" charset="0"/>
                <a:ea typeface="Arial" panose="020B0604020202020204" pitchFamily="34" charset="0"/>
              </a:rPr>
              <a:t>e toda areia da praia se fez de azul. Tudo se modificou de sul a norte, de norte a</a:t>
            </a:r>
            <a:r>
              <a:rPr lang="pt-PT" spc="-205" dirty="0"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pt-PT" dirty="0">
                <a:latin typeface="Arial" panose="020B0604020202020204" pitchFamily="34" charset="0"/>
                <a:ea typeface="Arial" panose="020B0604020202020204" pitchFamily="34" charset="0"/>
              </a:rPr>
              <a:t>sul.</a:t>
            </a:r>
            <a:endParaRPr lang="pt-BR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150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" name="Retângulo 1">
            <a:extLst>
              <a:ext uri="{FF2B5EF4-FFF2-40B4-BE49-F238E27FC236}">
                <a16:creationId xmlns:a16="http://schemas.microsoft.com/office/drawing/2014/main" id="{8D66CA20-C8A0-4862-A427-756049182661}"/>
              </a:ext>
            </a:extLst>
          </p:cNvPr>
          <p:cNvSpPr/>
          <p:nvPr/>
        </p:nvSpPr>
        <p:spPr>
          <a:xfrm>
            <a:off x="471974" y="2026522"/>
            <a:ext cx="10975067" cy="356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2420" marR="315595" indent="449580" algn="just">
              <a:lnSpc>
                <a:spcPct val="115000"/>
              </a:lnSpc>
              <a:spcAft>
                <a:spcPts val="0"/>
              </a:spcAft>
            </a:pPr>
            <a:r>
              <a:rPr lang="pt-PT" dirty="0">
                <a:latin typeface="Arial" panose="020B0604020202020204" pitchFamily="34" charset="0"/>
                <a:ea typeface="Arial" panose="020B0604020202020204" pitchFamily="34" charset="0"/>
              </a:rPr>
              <a:t>O jumento ficou parecido com um boi-bumbá. Pois todas as cores decidiram o bichinho enfeitar. O pintinho que antes era amarelinho, agora era azul e rosa. A galinha, após botar ovos da cor de chocolate, se exibia toda vaidosa.</a:t>
            </a:r>
            <a:endParaRPr lang="pt-BR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12420" marR="316230" indent="449580" algn="just">
              <a:lnSpc>
                <a:spcPct val="115000"/>
              </a:lnSpc>
              <a:spcAft>
                <a:spcPts val="0"/>
              </a:spcAft>
            </a:pPr>
            <a:r>
              <a:rPr lang="pt-PT" dirty="0">
                <a:latin typeface="Arial" panose="020B0604020202020204" pitchFamily="34" charset="0"/>
                <a:ea typeface="Arial" panose="020B0604020202020204" pitchFamily="34" charset="0"/>
              </a:rPr>
              <a:t>Naquela manhã, o mundo um novo colorido ganhou. E toda essa história começou quando o papai deixou </a:t>
            </a:r>
            <a:r>
              <a:rPr lang="pt-PT" spc="-20" dirty="0">
                <a:latin typeface="Arial" panose="020B0604020202020204" pitchFamily="34" charset="0"/>
                <a:ea typeface="Arial" panose="020B0604020202020204" pitchFamily="34" charset="0"/>
              </a:rPr>
              <a:t>cair, </a:t>
            </a:r>
            <a:r>
              <a:rPr lang="pt-PT" dirty="0">
                <a:latin typeface="Arial" panose="020B0604020202020204" pitchFamily="34" charset="0"/>
                <a:ea typeface="Arial" panose="020B0604020202020204" pitchFamily="34" charset="0"/>
              </a:rPr>
              <a:t>sem </a:t>
            </a:r>
            <a:r>
              <a:rPr lang="pt-PT" spc="-15" dirty="0">
                <a:latin typeface="Arial" panose="020B0604020202020204" pitchFamily="34" charset="0"/>
                <a:ea typeface="Arial" panose="020B0604020202020204" pitchFamily="34" charset="0"/>
              </a:rPr>
              <a:t>querer, </a:t>
            </a:r>
            <a:r>
              <a:rPr lang="pt-PT" dirty="0">
                <a:latin typeface="Arial" panose="020B0604020202020204" pitchFamily="34" charset="0"/>
                <a:ea typeface="Arial" panose="020B0604020202020204" pitchFamily="34" charset="0"/>
              </a:rPr>
              <a:t>bem mais que um pinguinho de tinta sobre o papel. Foi tanta tinta que o desenho que o menino acabara de fazer ficou todo coberto de azul.</a:t>
            </a:r>
            <a:endParaRPr lang="pt-BR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12420" marR="313690" indent="449580" algn="just">
              <a:lnSpc>
                <a:spcPct val="115000"/>
              </a:lnSpc>
              <a:spcBef>
                <a:spcPts val="5"/>
              </a:spcBef>
              <a:spcAft>
                <a:spcPts val="0"/>
              </a:spcAft>
            </a:pPr>
            <a:r>
              <a:rPr lang="pt-PT" dirty="0">
                <a:latin typeface="Arial" panose="020B0604020202020204" pitchFamily="34" charset="0"/>
                <a:ea typeface="Arial" panose="020B0604020202020204" pitchFamily="34" charset="0"/>
              </a:rPr>
              <a:t>Mas, em vez de </a:t>
            </a:r>
            <a:r>
              <a:rPr lang="pt-PT" spc="-15" dirty="0">
                <a:latin typeface="Arial" panose="020B0604020202020204" pitchFamily="34" charset="0"/>
                <a:ea typeface="Arial" panose="020B0604020202020204" pitchFamily="34" charset="0"/>
              </a:rPr>
              <a:t>chorar, </a:t>
            </a:r>
            <a:r>
              <a:rPr lang="pt-PT" dirty="0">
                <a:latin typeface="Arial" panose="020B0604020202020204" pitchFamily="34" charset="0"/>
                <a:ea typeface="Arial" panose="020B0604020202020204" pitchFamily="34" charset="0"/>
              </a:rPr>
              <a:t>o menino convidou o </a:t>
            </a:r>
            <a:r>
              <a:rPr lang="pt-PT" spc="-15" dirty="0">
                <a:latin typeface="Arial" panose="020B0604020202020204" pitchFamily="34" charset="0"/>
                <a:ea typeface="Arial" panose="020B0604020202020204" pitchFamily="34" charset="0"/>
              </a:rPr>
              <a:t>azul </a:t>
            </a:r>
            <a:r>
              <a:rPr lang="pt-PT" dirty="0">
                <a:latin typeface="Arial" panose="020B0604020202020204" pitchFamily="34" charset="0"/>
                <a:ea typeface="Arial" panose="020B0604020202020204" pitchFamily="34" charset="0"/>
              </a:rPr>
              <a:t>para com todas as cores </a:t>
            </a:r>
            <a:r>
              <a:rPr lang="pt-PT" spc="-15" dirty="0">
                <a:latin typeface="Arial" panose="020B0604020202020204" pitchFamily="34" charset="0"/>
                <a:ea typeface="Arial" panose="020B0604020202020204" pitchFamily="34" charset="0"/>
              </a:rPr>
              <a:t>brincar. </a:t>
            </a:r>
            <a:r>
              <a:rPr lang="pt-PT" dirty="0">
                <a:latin typeface="Arial" panose="020B0604020202020204" pitchFamily="34" charset="0"/>
                <a:ea typeface="Arial" panose="020B0604020202020204" pitchFamily="34" charset="0"/>
              </a:rPr>
              <a:t>Deu asas a sua imaginação, deixou seu coração falar e as cores começaram a cirandar. No giro da ciranda das cores, o menino se encheu de ideias. Descobriu que sempre é possível a nossa história reinventar, o nosso futuro colorir e o nosso mundo transformar. Essa ciranda é assim, não começa em você e nem termina em mim. É </a:t>
            </a:r>
            <a:r>
              <a:rPr lang="pt-PT" spc="-20" dirty="0">
                <a:latin typeface="Arial" panose="020B0604020202020204" pitchFamily="34" charset="0"/>
                <a:ea typeface="Arial" panose="020B0604020202020204" pitchFamily="34" charset="0"/>
              </a:rPr>
              <a:t>uma </a:t>
            </a:r>
            <a:r>
              <a:rPr lang="pt-PT" dirty="0">
                <a:latin typeface="Arial" panose="020B0604020202020204" pitchFamily="34" charset="0"/>
                <a:ea typeface="Arial" panose="020B0604020202020204" pitchFamily="34" charset="0"/>
              </a:rPr>
              <a:t>história sem fim.</a:t>
            </a:r>
            <a:endParaRPr lang="pt-BR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F75F288B-7618-42E6-89DD-087B28D7753E}"/>
              </a:ext>
            </a:extLst>
          </p:cNvPr>
          <p:cNvSpPr/>
          <p:nvPr/>
        </p:nvSpPr>
        <p:spPr>
          <a:xfrm>
            <a:off x="1083304" y="5953729"/>
            <a:ext cx="10515198" cy="526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15595" algn="r">
              <a:lnSpc>
                <a:spcPts val="1145"/>
              </a:lnSpc>
              <a:spcAft>
                <a:spcPts val="1000"/>
              </a:spcAft>
            </a:pPr>
            <a:r>
              <a:rPr lang="pt-BR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Fonte:</a:t>
            </a:r>
            <a:r>
              <a:rPr lang="pt-BR" sz="1600" spc="-6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pt-BR" sz="1600" spc="-75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ciranda</a:t>
            </a:r>
            <a:r>
              <a:rPr lang="pt-BR" sz="1600" spc="-5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</a:t>
            </a:r>
            <a:r>
              <a:rPr lang="pt-BR" sz="1600" spc="-5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cores./</a:t>
            </a:r>
            <a:r>
              <a:rPr lang="pt-BR" sz="1600" spc="-1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Saskia</a:t>
            </a:r>
            <a:r>
              <a:rPr lang="pt-BR" sz="1600" spc="-5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Brígido</a:t>
            </a:r>
            <a:r>
              <a:rPr lang="pt-BR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pt-BR" sz="1600" spc="-25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ilustrações</a:t>
            </a:r>
            <a:r>
              <a:rPr lang="pt-BR" sz="1600" spc="-25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</a:t>
            </a:r>
            <a:r>
              <a:rPr lang="pt-BR" sz="1600" spc="-1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Mariza</a:t>
            </a:r>
            <a:r>
              <a:rPr lang="pt-BR" sz="1600" spc="-5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Brito.</a:t>
            </a:r>
            <a:r>
              <a:rPr lang="pt-BR" sz="1600" spc="-2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pt-BR" sz="1600" spc="-5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Fortaleza:</a:t>
            </a:r>
            <a:r>
              <a:rPr lang="pt-BR" sz="1600" spc="-5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SEDUC,</a:t>
            </a:r>
            <a:r>
              <a:rPr lang="pt-BR" sz="1600" spc="-5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2018.</a:t>
            </a: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14325" algn="r">
              <a:lnSpc>
                <a:spcPts val="1145"/>
              </a:lnSpc>
              <a:spcAft>
                <a:spcPts val="1000"/>
              </a:spcAft>
            </a:pPr>
            <a:r>
              <a:rPr lang="pt-BR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(Coleção </a:t>
            </a:r>
            <a:r>
              <a:rPr lang="pt-BR" sz="1600" spc="-25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PAIC </a:t>
            </a:r>
            <a:r>
              <a:rPr lang="pt-BR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Prosa e</a:t>
            </a:r>
            <a:r>
              <a:rPr lang="pt-BR" sz="1600" spc="25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Poesia)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020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195503" y="1645296"/>
            <a:ext cx="11279553" cy="136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15000"/>
              </a:lnSpc>
              <a:spcAft>
                <a:spcPts val="0"/>
              </a:spcAft>
              <a:buAutoNum type="arabicPeriod"/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Sobre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texto “A Ciranda das Cores”, responda as seguintes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perguntas no seu caderno:</a:t>
            </a:r>
          </a:p>
          <a:p>
            <a:pPr marL="457200" indent="-457200" algn="just">
              <a:lnSpc>
                <a:spcPct val="115000"/>
              </a:lnSpc>
              <a:spcAft>
                <a:spcPts val="0"/>
              </a:spcAft>
              <a:buAutoNum type="arabicPeriod"/>
            </a:pP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19F49C40-4432-40E2-9573-6C026E97E9E5}"/>
              </a:ext>
            </a:extLst>
          </p:cNvPr>
          <p:cNvSpPr/>
          <p:nvPr/>
        </p:nvSpPr>
        <p:spPr>
          <a:xfrm>
            <a:off x="387812" y="2429396"/>
            <a:ext cx="59039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a) Qual a temática do texto? Sobre o que ele</a:t>
            </a:r>
            <a:r>
              <a:rPr lang="pt-BR" sz="2000" spc="-55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fala?</a:t>
            </a:r>
            <a:endParaRPr lang="pt-BR" sz="2000" dirty="0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DB0CCF8D-CB03-481F-8265-60F933645DDB}"/>
              </a:ext>
            </a:extLst>
          </p:cNvPr>
          <p:cNvSpPr/>
          <p:nvPr/>
        </p:nvSpPr>
        <p:spPr>
          <a:xfrm>
            <a:off x="387812" y="2921619"/>
            <a:ext cx="110872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b) </a:t>
            </a:r>
            <a:r>
              <a:rPr lang="pt-BR" sz="20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Numa </a:t>
            </a: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bela manhã de sol, as cores resolveram realizar uma </a:t>
            </a:r>
            <a:r>
              <a:rPr lang="pt-BR" sz="20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brincadeira. </a:t>
            </a: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Que brincadeira é essa? Que mudanças acontecem a partir dessa brincadeira?</a:t>
            </a:r>
            <a:endParaRPr lang="pt-BR" sz="2000" dirty="0"/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254AEAA3-B8B3-4AFA-A418-B39B4E10A13B}"/>
              </a:ext>
            </a:extLst>
          </p:cNvPr>
          <p:cNvSpPr/>
          <p:nvPr/>
        </p:nvSpPr>
        <p:spPr>
          <a:xfrm>
            <a:off x="387812" y="3682566"/>
            <a:ext cx="110872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c) O que você achou da mudança que aconteceu com as cores? Você acha que as cores das coisas podem mudar? </a:t>
            </a:r>
            <a:r>
              <a:rPr lang="pt-BR" sz="20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Justifique.</a:t>
            </a:r>
            <a:endParaRPr lang="pt-BR" sz="20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87812" y="4460062"/>
            <a:ext cx="1128318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d) Assim como as cores realizaram uma mudança na natureza, o que você gostaria de mudar no mundo?</a:t>
            </a:r>
            <a:endParaRPr lang="pt-BR" sz="2000" dirty="0"/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DB0CCF8D-CB03-481F-8265-60F933645DDB}"/>
              </a:ext>
            </a:extLst>
          </p:cNvPr>
          <p:cNvSpPr/>
          <p:nvPr/>
        </p:nvSpPr>
        <p:spPr>
          <a:xfrm>
            <a:off x="342761" y="5167948"/>
            <a:ext cx="110872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e) A seguinte passagem do texto diz: “Naquela manhã, o mundo um novo colorido ganhou”. O que você acha que essa mudança pode ter provocado no mundo? Foi uma mudança positiva ou negativa? Comente.</a:t>
            </a:r>
          </a:p>
          <a:p>
            <a:pPr algn="just"/>
            <a:endParaRPr lang="pt-BR" sz="20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95503" y="1083142"/>
            <a:ext cx="7293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RESPONDA  AS ATIVIDADES DE 1 A 9 NO SEU CADERNO.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986873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346389" y="1356479"/>
            <a:ext cx="10952925" cy="941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Você concorda que cada coisa tenha que ter uma cor ou podemos misturá-las, assim como no texto?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Justifique sua resposta.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3E9756EA-98AA-4744-A916-13197CD94C89}"/>
              </a:ext>
            </a:extLst>
          </p:cNvPr>
          <p:cNvSpPr/>
          <p:nvPr/>
        </p:nvSpPr>
        <p:spPr>
          <a:xfrm>
            <a:off x="409918" y="2356440"/>
            <a:ext cx="10952926" cy="14795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B4FA1B69-B0C1-465B-BD06-1F5A32B3F177}"/>
              </a:ext>
            </a:extLst>
          </p:cNvPr>
          <p:cNvSpPr/>
          <p:nvPr/>
        </p:nvSpPr>
        <p:spPr>
          <a:xfrm>
            <a:off x="413551" y="4619759"/>
            <a:ext cx="11016454" cy="14681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F53040BB-DE1C-46C0-9E21-3477B5CB4A52}"/>
              </a:ext>
            </a:extLst>
          </p:cNvPr>
          <p:cNvSpPr/>
          <p:nvPr/>
        </p:nvSpPr>
        <p:spPr>
          <a:xfrm>
            <a:off x="282860" y="3926463"/>
            <a:ext cx="11016454" cy="489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Qual mudança de cor na natureza você mais gostou? Comente.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054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1" name="Retângulo 30">
            <a:extLst>
              <a:ext uri="{FF2B5EF4-FFF2-40B4-BE49-F238E27FC236}">
                <a16:creationId xmlns:a16="http://schemas.microsoft.com/office/drawing/2014/main" id="{D8B45830-A8E3-4763-AD29-4F6C3FB4AF27}"/>
              </a:ext>
            </a:extLst>
          </p:cNvPr>
          <p:cNvSpPr/>
          <p:nvPr/>
        </p:nvSpPr>
        <p:spPr>
          <a:xfrm>
            <a:off x="411733" y="4067852"/>
            <a:ext cx="10952926" cy="22653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3" name="Retângulo 32">
            <a:extLst>
              <a:ext uri="{FF2B5EF4-FFF2-40B4-BE49-F238E27FC236}">
                <a16:creationId xmlns:a16="http://schemas.microsoft.com/office/drawing/2014/main" id="{799D45F8-0F2C-4532-A0B0-3398ACDC898A}"/>
              </a:ext>
            </a:extLst>
          </p:cNvPr>
          <p:cNvSpPr/>
          <p:nvPr/>
        </p:nvSpPr>
        <p:spPr>
          <a:xfrm>
            <a:off x="346389" y="1351443"/>
            <a:ext cx="11083614" cy="9144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As estações do ano são verão, outono, primavera e inverno. Para você, qual é a cor de cada uma das estações?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B7E78EB2-7DB8-413E-BB58-E425FB69C14D}"/>
              </a:ext>
            </a:extLst>
          </p:cNvPr>
          <p:cNvSpPr/>
          <p:nvPr/>
        </p:nvSpPr>
        <p:spPr>
          <a:xfrm>
            <a:off x="411733" y="2296410"/>
            <a:ext cx="30338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Verão:  	</a:t>
            </a:r>
          </a:p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Outono: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/>
              <a:t>  	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5B5A4885-A541-4C24-9985-9DD882EA492A}"/>
              </a:ext>
            </a:extLst>
          </p:cNvPr>
          <p:cNvSpPr/>
          <p:nvPr/>
        </p:nvSpPr>
        <p:spPr>
          <a:xfrm>
            <a:off x="1683026" y="2446918"/>
            <a:ext cx="2239617" cy="2660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Retângulo 33">
            <a:extLst>
              <a:ext uri="{FF2B5EF4-FFF2-40B4-BE49-F238E27FC236}">
                <a16:creationId xmlns:a16="http://schemas.microsoft.com/office/drawing/2014/main" id="{A4A143F5-E38C-47C1-A697-ADC733BD0A31}"/>
              </a:ext>
            </a:extLst>
          </p:cNvPr>
          <p:cNvSpPr/>
          <p:nvPr/>
        </p:nvSpPr>
        <p:spPr>
          <a:xfrm>
            <a:off x="1683026" y="2845418"/>
            <a:ext cx="2239617" cy="2660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5" name="Retângulo 34">
            <a:extLst>
              <a:ext uri="{FF2B5EF4-FFF2-40B4-BE49-F238E27FC236}">
                <a16:creationId xmlns:a16="http://schemas.microsoft.com/office/drawing/2014/main" id="{83C9EF47-ABA9-40C8-8F71-E76D89ECA08E}"/>
              </a:ext>
            </a:extLst>
          </p:cNvPr>
          <p:cNvSpPr/>
          <p:nvPr/>
        </p:nvSpPr>
        <p:spPr>
          <a:xfrm>
            <a:off x="6493967" y="2383712"/>
            <a:ext cx="2239617" cy="2660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6" name="Retângulo 35">
            <a:extLst>
              <a:ext uri="{FF2B5EF4-FFF2-40B4-BE49-F238E27FC236}">
                <a16:creationId xmlns:a16="http://schemas.microsoft.com/office/drawing/2014/main" id="{886DBF2D-DFFF-4752-A01A-F22D19ADBA55}"/>
              </a:ext>
            </a:extLst>
          </p:cNvPr>
          <p:cNvSpPr/>
          <p:nvPr/>
        </p:nvSpPr>
        <p:spPr>
          <a:xfrm>
            <a:off x="6901543" y="2760930"/>
            <a:ext cx="2239617" cy="2660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EB7B91A3-0C80-44B2-91F0-AFAA33E98FE9}"/>
              </a:ext>
            </a:extLst>
          </p:cNvPr>
          <p:cNvSpPr/>
          <p:nvPr/>
        </p:nvSpPr>
        <p:spPr>
          <a:xfrm>
            <a:off x="5275051" y="2312927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Inverno:</a:t>
            </a:r>
          </a:p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Primavera: </a:t>
            </a:r>
            <a:endParaRPr lang="pt-BR" sz="2400" dirty="0"/>
          </a:p>
        </p:txBody>
      </p:sp>
      <p:sp>
        <p:nvSpPr>
          <p:cNvPr id="37" name="Retângulo 36">
            <a:extLst>
              <a:ext uri="{FF2B5EF4-FFF2-40B4-BE49-F238E27FC236}">
                <a16:creationId xmlns:a16="http://schemas.microsoft.com/office/drawing/2014/main" id="{C81F8FF5-6239-4618-9FC6-1218A578513E}"/>
              </a:ext>
            </a:extLst>
          </p:cNvPr>
          <p:cNvSpPr/>
          <p:nvPr/>
        </p:nvSpPr>
        <p:spPr>
          <a:xfrm>
            <a:off x="370053" y="3429000"/>
            <a:ext cx="11083614" cy="489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O que lhe motivou a escolher essas cores para as estações?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030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3" name="Retângulo 32">
            <a:extLst>
              <a:ext uri="{FF2B5EF4-FFF2-40B4-BE49-F238E27FC236}">
                <a16:creationId xmlns:a16="http://schemas.microsoft.com/office/drawing/2014/main" id="{799D45F8-0F2C-4532-A0B0-3398ACDC898A}"/>
              </a:ext>
            </a:extLst>
          </p:cNvPr>
          <p:cNvSpPr/>
          <p:nvPr/>
        </p:nvSpPr>
        <p:spPr>
          <a:xfrm>
            <a:off x="346389" y="1351443"/>
            <a:ext cx="11083614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Agora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vamos atribuir cores para os nossos sentimentos?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Escreva no seu caderno as palavras “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Raiva    Alegria   Tristeza    Amor   Medo   </a:t>
            </a:r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Surpresa”.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Agora, p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cada uma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dessas palavras com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cores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para você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representam esses sentimentos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depois faça um desenho que represente cada uma dessas palavras. 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823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346389" y="1356479"/>
            <a:ext cx="10952925" cy="941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E como você está hoje?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Escreva o sentimento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melhor traduza você neste momento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pinte-o com a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 de sua preferência.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3E9756EA-98AA-4744-A916-13197CD94C89}"/>
              </a:ext>
            </a:extLst>
          </p:cNvPr>
          <p:cNvSpPr/>
          <p:nvPr/>
        </p:nvSpPr>
        <p:spPr>
          <a:xfrm>
            <a:off x="477077" y="2328268"/>
            <a:ext cx="10952926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B4FA1B69-B0C1-465B-BD06-1F5A32B3F177}"/>
              </a:ext>
            </a:extLst>
          </p:cNvPr>
          <p:cNvSpPr/>
          <p:nvPr/>
        </p:nvSpPr>
        <p:spPr>
          <a:xfrm>
            <a:off x="475283" y="3855291"/>
            <a:ext cx="10952926" cy="645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Retângulo 30">
            <a:extLst>
              <a:ext uri="{FF2B5EF4-FFF2-40B4-BE49-F238E27FC236}">
                <a16:creationId xmlns:a16="http://schemas.microsoft.com/office/drawing/2014/main" id="{D8B45830-A8E3-4763-AD29-4F6C3FB4AF27}"/>
              </a:ext>
            </a:extLst>
          </p:cNvPr>
          <p:cNvSpPr/>
          <p:nvPr/>
        </p:nvSpPr>
        <p:spPr>
          <a:xfrm>
            <a:off x="477077" y="5684471"/>
            <a:ext cx="10952926" cy="9144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AC448EBE-5AE8-4F09-9A27-BCA1D0A8BD40}"/>
              </a:ext>
            </a:extLst>
          </p:cNvPr>
          <p:cNvSpPr/>
          <p:nvPr/>
        </p:nvSpPr>
        <p:spPr>
          <a:xfrm>
            <a:off x="342759" y="3229006"/>
            <a:ext cx="10952925" cy="489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  A cor escolhida por você traduziria apenas um momento ou a sua vida toda?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Retângulo 32">
            <a:extLst>
              <a:ext uri="{FF2B5EF4-FFF2-40B4-BE49-F238E27FC236}">
                <a16:creationId xmlns:a16="http://schemas.microsoft.com/office/drawing/2014/main" id="{3874D5CC-EBE8-41F3-A1F8-4BE3B9A925C1}"/>
              </a:ext>
            </a:extLst>
          </p:cNvPr>
          <p:cNvSpPr/>
          <p:nvPr/>
        </p:nvSpPr>
        <p:spPr>
          <a:xfrm>
            <a:off x="340964" y="4635250"/>
            <a:ext cx="10954720" cy="9144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9. Podemos dizer que assim como as cores são plurais, as nossas emoções também são? Justifique.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944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346389" y="1356479"/>
            <a:ext cx="10952925" cy="489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chemeClr val="accent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Pensando sobre a Língua...</a:t>
            </a:r>
            <a:endParaRPr lang="pt-BR" sz="2400" i="1" dirty="0">
              <a:solidFill>
                <a:schemeClr val="accent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3E9756EA-98AA-4744-A916-13197CD94C89}"/>
              </a:ext>
            </a:extLst>
          </p:cNvPr>
          <p:cNvSpPr/>
          <p:nvPr/>
        </p:nvSpPr>
        <p:spPr>
          <a:xfrm>
            <a:off x="415411" y="2927178"/>
            <a:ext cx="10952926" cy="33013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AC448EBE-5AE8-4F09-9A27-BCA1D0A8BD40}"/>
              </a:ext>
            </a:extLst>
          </p:cNvPr>
          <p:cNvSpPr/>
          <p:nvPr/>
        </p:nvSpPr>
        <p:spPr>
          <a:xfrm>
            <a:off x="340964" y="1904597"/>
            <a:ext cx="10952925" cy="941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10.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 “Ciranda das Cores”, o mundo é transformado a partir das cores.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Escreva no seu caderno, como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você transformaria o mundo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6741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1252</Words>
  <Application>Microsoft Office PowerPoint</Application>
  <PresentationFormat>Widescreen</PresentationFormat>
  <Paragraphs>55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30</cp:revision>
  <dcterms:created xsi:type="dcterms:W3CDTF">2020-03-26T18:29:34Z</dcterms:created>
  <dcterms:modified xsi:type="dcterms:W3CDTF">2020-04-03T19:39:25Z</dcterms:modified>
</cp:coreProperties>
</file>