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2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717074" y="4206285"/>
            <a:ext cx="93889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4º 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2º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EC68E5A8-5A52-47E5-945F-9BE41052FD37}"/>
              </a:ext>
            </a:extLst>
          </p:cNvPr>
          <p:cNvSpPr/>
          <p:nvPr/>
        </p:nvSpPr>
        <p:spPr>
          <a:xfrm>
            <a:off x="518575" y="3767149"/>
            <a:ext cx="11068179" cy="2839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7E25D384-3D96-4C62-ADD8-0C4DFB3E5C7F}"/>
              </a:ext>
            </a:extLst>
          </p:cNvPr>
          <p:cNvSpPr/>
          <p:nvPr/>
        </p:nvSpPr>
        <p:spPr>
          <a:xfrm>
            <a:off x="518575" y="1417530"/>
            <a:ext cx="1086924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Agora é a sua vez de escrever. A partir de um fato de intolerância vivenciado no seu cotidiano,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elabore, no seu caderno,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notícia a ser postada nas redes sociais. </a:t>
            </a:r>
            <a:r>
              <a:rPr lang="pt-BR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Não </a:t>
            </a:r>
            <a:r>
              <a:rPr lang="pt-BR" sz="240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esqueça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colocar a chamada da sua notícia e o título auxiliar, bem como uma imagem que chame a atenção do leitor para o seu texto.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577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7" name="Imagem 16">
            <a:extLst>
              <a:ext uri="{FF2B5EF4-FFF2-40B4-BE49-F238E27FC236}">
                <a16:creationId xmlns:a16="http://schemas.microsoft.com/office/drawing/2014/main" id="{82AA58F6-B512-45A9-9296-C86048076F48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013"/>
          <a:stretch/>
        </p:blipFill>
        <p:spPr bwMode="auto">
          <a:xfrm>
            <a:off x="680357" y="2039456"/>
            <a:ext cx="2454729" cy="43529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500B1A6E-3F67-41A1-8D37-E9BB7630EDEE}"/>
              </a:ext>
            </a:extLst>
          </p:cNvPr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034" y="1877037"/>
            <a:ext cx="3361509" cy="4811146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8AF28BE5-83E9-4272-846B-9D4FB00E09CC}"/>
              </a:ext>
            </a:extLst>
          </p:cNvPr>
          <p:cNvSpPr/>
          <p:nvPr/>
        </p:nvSpPr>
        <p:spPr>
          <a:xfrm>
            <a:off x="6901543" y="2024825"/>
            <a:ext cx="5089102" cy="1983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redes sociais como o Facebook, as pessoas costumam se comunicar por meio de postagens, utilizando textos verbais, visuais ou verbais e visuais. Tais postagens podem ser comentadas pelas pessoas, estabelecendo uma interação em tempo real ou não.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78A5246-2746-4609-AA45-9FEF330CA3C4}"/>
              </a:ext>
            </a:extLst>
          </p:cNvPr>
          <p:cNvSpPr/>
          <p:nvPr/>
        </p:nvSpPr>
        <p:spPr>
          <a:xfrm>
            <a:off x="6901543" y="4573092"/>
            <a:ext cx="4989240" cy="1339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Leia a postagem ao lado e discuta a temática com seus familiares (pais, primos, tios).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09D06AF9-4BB4-4458-A9A7-5E179FAD3DF7}"/>
              </a:ext>
            </a:extLst>
          </p:cNvPr>
          <p:cNvSpPr/>
          <p:nvPr/>
        </p:nvSpPr>
        <p:spPr>
          <a:xfrm>
            <a:off x="713162" y="1227059"/>
            <a:ext cx="10760797" cy="489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Analisando o Texto.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" name="Retângulo 3">
            <a:extLst>
              <a:ext uri="{FF2B5EF4-FFF2-40B4-BE49-F238E27FC236}">
                <a16:creationId xmlns:a16="http://schemas.microsoft.com/office/drawing/2014/main" id="{978A5246-2746-4609-AA45-9FEF330CA3C4}"/>
              </a:ext>
            </a:extLst>
          </p:cNvPr>
          <p:cNvSpPr/>
          <p:nvPr/>
        </p:nvSpPr>
        <p:spPr>
          <a:xfrm>
            <a:off x="438743" y="1606641"/>
            <a:ext cx="10962391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Agora, 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 um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à população em geral para que se mobilize acerca do post retirado do ambiente virtual.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EA384CE-82E9-4517-86AA-A15ACDBEFBE7}"/>
              </a:ext>
            </a:extLst>
          </p:cNvPr>
          <p:cNvSpPr/>
          <p:nvPr/>
        </p:nvSpPr>
        <p:spPr>
          <a:xfrm>
            <a:off x="480392" y="2843862"/>
            <a:ext cx="10920742" cy="2499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437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" name="Retângulo 3">
            <a:extLst>
              <a:ext uri="{FF2B5EF4-FFF2-40B4-BE49-F238E27FC236}">
                <a16:creationId xmlns:a16="http://schemas.microsoft.com/office/drawing/2014/main" id="{978A5246-2746-4609-AA45-9FEF330CA3C4}"/>
              </a:ext>
            </a:extLst>
          </p:cNvPr>
          <p:cNvSpPr/>
          <p:nvPr/>
        </p:nvSpPr>
        <p:spPr>
          <a:xfrm>
            <a:off x="467614" y="1356479"/>
            <a:ext cx="10962391" cy="489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Leia o texto abaixo.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C8F8DCE-7098-4A23-A86C-936D69C84C46}"/>
              </a:ext>
            </a:extLst>
          </p:cNvPr>
          <p:cNvSpPr/>
          <p:nvPr/>
        </p:nvSpPr>
        <p:spPr>
          <a:xfrm>
            <a:off x="467614" y="2077959"/>
            <a:ext cx="10962391" cy="412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35">
              <a:spcBef>
                <a:spcPts val="200"/>
              </a:spcBef>
              <a:spcAft>
                <a:spcPts val="0"/>
              </a:spcAft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Facebook Messenger disponibiliza novos </a:t>
            </a:r>
            <a:r>
              <a:rPr lang="pt-BR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emojis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celebrar a diversidade</a:t>
            </a:r>
            <a:endParaRPr lang="pt-BR" b="1" dirty="0">
              <a:solidFill>
                <a:srgbClr val="243F6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pt-PT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16230" indent="44958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As meninas ganharam uma sessão especial de emojis. Antes, alguns deles já estavam presentes na versão masculina, e agora é possível encontrar uma policial, corredora, entre outras opções.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21310" indent="44958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 Facebook Messenger recebeu uma atualização para Android e IOS em que disponibiliza 1.500 novos emojis para o aplicativo. A ideia é celebrar a diversidade ao redor do mundo.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19405" indent="44958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pt-PT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 anúncio foi feito através da página oficial do Messenger no Facebook, em que a empresa comenta que o mensageiro está trazendo novas opções multicoloridas e até algumas sem gênero, e que todas as opções estão disponíveis através de um botão seletor de emojis no próprio app.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20040" indent="44958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As meninas ganharam uma sessão especial de emojis. Antes, alguns deles já estavam presentes na versão masculina, e agora é possível encontrar uma policial, corredora, entre outras opções.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1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1C8F8DCE-7098-4A23-A86C-936D69C84C46}"/>
              </a:ext>
            </a:extLst>
          </p:cNvPr>
          <p:cNvSpPr/>
          <p:nvPr/>
        </p:nvSpPr>
        <p:spPr>
          <a:xfrm>
            <a:off x="467614" y="1356607"/>
            <a:ext cx="6118243" cy="400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2420" marR="316230" indent="449580" algn="just">
              <a:lnSpc>
                <a:spcPct val="115000"/>
              </a:lnSpc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As pessoas ruivas também ganharam destaque nesta atualização. Assim, agora eles marcar presença com vários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emojis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ofertados na biblioteca de carinhas.	</a:t>
            </a:r>
          </a:p>
          <a:p>
            <a:pPr marL="312420" marR="316230" indent="449580" algn="just">
              <a:lnSpc>
                <a:spcPct val="115000"/>
              </a:lnSpc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Outro recurso interessante implantado é a padronização na aparência dos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emojis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, com isso, não importa a plataforma que esteja sendo usada, Android puro, IOS ou outra, a carinha enviada será sempre a mesma visualizada pelo receptor da mensagem.</a:t>
            </a:r>
          </a:p>
          <a:p>
            <a:pPr marL="312420" marR="316230" indent="449580" algn="just">
              <a:lnSpc>
                <a:spcPct val="115000"/>
              </a:lnSpc>
              <a:spcAft>
                <a:spcPts val="0"/>
              </a:spcAft>
            </a:pPr>
            <a:endParaRPr lang="pt-BR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16230" indent="449580" algn="r">
              <a:lnSpc>
                <a:spcPct val="115000"/>
              </a:lnSpc>
              <a:spcAft>
                <a:spcPts val="0"/>
              </a:spcAft>
            </a:pPr>
            <a:r>
              <a:rPr lang="pt-BR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Fonte: https://www.oficinadanet.com.br/post/16634-facebook-messenger-disponibiliza-novos-emojis-para-celebrar-a-diversidade</a:t>
            </a:r>
          </a:p>
        </p:txBody>
      </p:sp>
      <p:pic>
        <p:nvPicPr>
          <p:cNvPr id="17" name="image45.jpeg">
            <a:extLst>
              <a:ext uri="{FF2B5EF4-FFF2-40B4-BE49-F238E27FC236}">
                <a16:creationId xmlns:a16="http://schemas.microsoft.com/office/drawing/2014/main" id="{E7AF40B5-6643-48BD-981D-1EB28AAA967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7433" y="1808684"/>
            <a:ext cx="4786630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516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" name="Retângulo 3">
            <a:extLst>
              <a:ext uri="{FF2B5EF4-FFF2-40B4-BE49-F238E27FC236}">
                <a16:creationId xmlns:a16="http://schemas.microsoft.com/office/drawing/2014/main" id="{2ADBB4EA-9F6B-4A9B-8062-9768B65D4FAE}"/>
              </a:ext>
            </a:extLst>
          </p:cNvPr>
          <p:cNvSpPr/>
          <p:nvPr/>
        </p:nvSpPr>
        <p:spPr>
          <a:xfrm>
            <a:off x="680357" y="1308942"/>
            <a:ext cx="10968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a) O que você achou sobre a iniciativa do Facebook Messenger ao propor novos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emojis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contemplando a diversidade? Descreva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seu caderno seus argumentos: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6AB8680-734C-4146-9A7E-DCB8447F47A7}"/>
              </a:ext>
            </a:extLst>
          </p:cNvPr>
          <p:cNvSpPr/>
          <p:nvPr/>
        </p:nvSpPr>
        <p:spPr>
          <a:xfrm>
            <a:off x="680356" y="3165273"/>
            <a:ext cx="1096830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13690" lvl="0" algn="just">
              <a:lnSpc>
                <a:spcPct val="115000"/>
              </a:lnSpc>
              <a:spcBef>
                <a:spcPts val="835"/>
              </a:spcBef>
              <a:spcAft>
                <a:spcPts val="0"/>
              </a:spcAft>
              <a:buSzPts val="1200"/>
              <a:tabLst>
                <a:tab pos="506095" algn="l"/>
              </a:tabLst>
            </a:pPr>
            <a:r>
              <a:rPr lang="pt-BR" sz="2000" spc="-1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b) Faça uma autoavaliação da atividade realizada, escolhendo um </a:t>
            </a:r>
            <a:r>
              <a:rPr lang="pt-BR" sz="2000" spc="-10" dirty="0" err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emoji</a:t>
            </a:r>
            <a:r>
              <a:rPr lang="pt-BR" sz="2000" spc="-1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que represente sua avaliação. </a:t>
            </a:r>
            <a:r>
              <a:rPr lang="pt-BR" sz="2000" spc="-1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Em seu caderno desenhe e colora o </a:t>
            </a:r>
            <a:r>
              <a:rPr lang="pt-BR" sz="2000" spc="-10" dirty="0" err="1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emoji</a:t>
            </a:r>
            <a:r>
              <a:rPr lang="pt-BR" sz="2000" spc="-1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escolhido. </a:t>
            </a:r>
            <a:endParaRPr lang="pt-BR" sz="2000" spc="-10" dirty="0">
              <a:effectLst/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image46.jpeg">
            <a:extLst>
              <a:ext uri="{FF2B5EF4-FFF2-40B4-BE49-F238E27FC236}">
                <a16:creationId xmlns:a16="http://schemas.microsoft.com/office/drawing/2014/main" id="{E27FC5FE-EC6A-407D-8393-B7B6069B0D4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59073" y="3942729"/>
            <a:ext cx="3970932" cy="2455097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C2809D9-B525-4CE1-807C-2A4120953A6E}"/>
              </a:ext>
            </a:extLst>
          </p:cNvPr>
          <p:cNvSpPr/>
          <p:nvPr/>
        </p:nvSpPr>
        <p:spPr>
          <a:xfrm>
            <a:off x="680356" y="2016828"/>
            <a:ext cx="10831287" cy="11484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EC68E5A8-5A52-47E5-945F-9BE41052FD37}"/>
              </a:ext>
            </a:extLst>
          </p:cNvPr>
          <p:cNvSpPr/>
          <p:nvPr/>
        </p:nvSpPr>
        <p:spPr>
          <a:xfrm>
            <a:off x="680356" y="3942730"/>
            <a:ext cx="6373583" cy="23904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BBD409C7-F498-446A-A9B9-686D554C2752}"/>
              </a:ext>
            </a:extLst>
          </p:cNvPr>
          <p:cNvSpPr/>
          <p:nvPr/>
        </p:nvSpPr>
        <p:spPr>
          <a:xfrm>
            <a:off x="5552661" y="6397827"/>
            <a:ext cx="6096000" cy="291042"/>
          </a:xfrm>
          <a:prstGeom prst="rect">
            <a:avLst/>
          </a:prstGeom>
        </p:spPr>
        <p:txBody>
          <a:bodyPr>
            <a:spAutoFit/>
          </a:bodyPr>
          <a:lstStyle/>
          <a:p>
            <a:pPr marR="1905" algn="ctr">
              <a:lnSpc>
                <a:spcPct val="115000"/>
              </a:lnSpc>
              <a:spcAft>
                <a:spcPts val="1000"/>
              </a:spcAft>
            </a:pPr>
            <a:r>
              <a:rPr lang="pt-BR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http://blog.a2designer.com/os-emojis-que-estao-a-caminho-do-seu-celular/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738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EC68E5A8-5A52-47E5-945F-9BE41052FD37}"/>
              </a:ext>
            </a:extLst>
          </p:cNvPr>
          <p:cNvSpPr/>
          <p:nvPr/>
        </p:nvSpPr>
        <p:spPr>
          <a:xfrm>
            <a:off x="6093560" y="2761365"/>
            <a:ext cx="5336445" cy="31923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47.jpeg">
            <a:extLst>
              <a:ext uri="{FF2B5EF4-FFF2-40B4-BE49-F238E27FC236}">
                <a16:creationId xmlns:a16="http://schemas.microsoft.com/office/drawing/2014/main" id="{DF8F549A-7E59-4865-8209-6F7929C4ED2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3162" y="1823954"/>
            <a:ext cx="4269656" cy="3013089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B1C3F37E-4DD2-4033-8CBF-BE03FAE13B7B}"/>
              </a:ext>
            </a:extLst>
          </p:cNvPr>
          <p:cNvSpPr/>
          <p:nvPr/>
        </p:nvSpPr>
        <p:spPr>
          <a:xfrm>
            <a:off x="713162" y="4944189"/>
            <a:ext cx="45253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Fonte: https://www.imgrumweb.com/post/Boid7stBCyU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C004207B-EC58-4225-B0DE-AA9ECB69A123}"/>
              </a:ext>
            </a:extLst>
          </p:cNvPr>
          <p:cNvSpPr/>
          <p:nvPr/>
        </p:nvSpPr>
        <p:spPr>
          <a:xfrm>
            <a:off x="713162" y="1227059"/>
            <a:ext cx="10760797" cy="489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Analisando o Texto.</a:t>
            </a:r>
            <a:endParaRPr lang="pt-BR" sz="2400" i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CC8B824B-15CA-46D6-BE39-F37873BBECD7}"/>
              </a:ext>
            </a:extLst>
          </p:cNvPr>
          <p:cNvSpPr/>
          <p:nvPr/>
        </p:nvSpPr>
        <p:spPr>
          <a:xfrm>
            <a:off x="5969962" y="1663392"/>
            <a:ext cx="5607845" cy="914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Responda em seu caderno: Qual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temática trazida pelo texto?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78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0" name="Retângulo 29">
            <a:extLst>
              <a:ext uri="{FF2B5EF4-FFF2-40B4-BE49-F238E27FC236}">
                <a16:creationId xmlns:a16="http://schemas.microsoft.com/office/drawing/2014/main" id="{C004207B-EC58-4225-B0DE-AA9ECB69A123}"/>
              </a:ext>
            </a:extLst>
          </p:cNvPr>
          <p:cNvSpPr/>
          <p:nvPr/>
        </p:nvSpPr>
        <p:spPr>
          <a:xfrm>
            <a:off x="518576" y="4325832"/>
            <a:ext cx="11077076" cy="914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Quais os prejuízos que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divulgação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notícias falsas podem trazer para a sociedade? (Responda no caderno)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1EDEA3F-4D24-4B20-9E7E-86F66E21B817}"/>
              </a:ext>
            </a:extLst>
          </p:cNvPr>
          <p:cNvSpPr/>
          <p:nvPr/>
        </p:nvSpPr>
        <p:spPr>
          <a:xfrm>
            <a:off x="1360714" y="2469014"/>
            <a:ext cx="8892209" cy="1477328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marL="312420" marR="316865" algn="just">
              <a:lnSpc>
                <a:spcPct val="100000"/>
              </a:lnSpc>
              <a:spcBef>
                <a:spcPts val="5"/>
              </a:spcBef>
              <a:spcAft>
                <a:spcPts val="0"/>
              </a:spcAft>
            </a:pPr>
            <a:r>
              <a:rPr lang="pt-PT" dirty="0" smtClean="0">
                <a:latin typeface="Arial" panose="020B0604020202020204" pitchFamily="34" charset="0"/>
                <a:ea typeface="Arial" panose="020B0604020202020204" pitchFamily="34" charset="0"/>
              </a:rPr>
              <a:t>Para responder esta questão é importante considerar que </a:t>
            </a:r>
            <a:r>
              <a:rPr lang="pt-PT" b="1" i="1" dirty="0" smtClean="0">
                <a:latin typeface="Arial" panose="020B0604020202020204" pitchFamily="34" charset="0"/>
                <a:ea typeface="Arial" panose="020B0604020202020204" pitchFamily="34" charset="0"/>
              </a:rPr>
              <a:t>Fake </a:t>
            </a:r>
            <a:r>
              <a:rPr lang="pt-PT" b="1" i="1" dirty="0">
                <a:latin typeface="Arial" panose="020B0604020202020204" pitchFamily="34" charset="0"/>
                <a:ea typeface="Arial" panose="020B0604020202020204" pitchFamily="34" charset="0"/>
              </a:rPr>
              <a:t>News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são notícias falsas publicadas por veículos de comunicação como se fossem informações reais. Esse tipo de texto, geralmente, é feito e divulgado com o objetivo de legitimar uma opinião ou prejudicar uma pessoa ou grupo (geralmente figuras públicas).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7E25D384-3D96-4C62-ADD8-0C4DFB3E5C7F}"/>
              </a:ext>
            </a:extLst>
          </p:cNvPr>
          <p:cNvSpPr/>
          <p:nvPr/>
        </p:nvSpPr>
        <p:spPr>
          <a:xfrm>
            <a:off x="518575" y="1247507"/>
            <a:ext cx="10869245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Quais os cuidados que devemos ter no ambiente virtual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(Responda no caderno)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674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0" name="Retângulo 29">
            <a:extLst>
              <a:ext uri="{FF2B5EF4-FFF2-40B4-BE49-F238E27FC236}">
                <a16:creationId xmlns:a16="http://schemas.microsoft.com/office/drawing/2014/main" id="{C004207B-EC58-4225-B0DE-AA9ECB69A123}"/>
              </a:ext>
            </a:extLst>
          </p:cNvPr>
          <p:cNvSpPr/>
          <p:nvPr/>
        </p:nvSpPr>
        <p:spPr>
          <a:xfrm>
            <a:off x="435752" y="2821760"/>
            <a:ext cx="1107707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Como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podemos verificar se as notícias são verdadeiras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7E25D384-3D96-4C62-ADD8-0C4DFB3E5C7F}"/>
              </a:ext>
            </a:extLst>
          </p:cNvPr>
          <p:cNvSpPr/>
          <p:nvPr/>
        </p:nvSpPr>
        <p:spPr>
          <a:xfrm>
            <a:off x="445524" y="2265092"/>
            <a:ext cx="1091143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Você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já acreditou em alguma </a:t>
            </a:r>
            <a:r>
              <a:rPr lang="pt-BR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fake </a:t>
            </a:r>
            <a:r>
              <a:rPr lang="pt-BR" sz="2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news</a:t>
            </a:r>
            <a:r>
              <a:rPr lang="pt-BR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isso te causou algum problema?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7A33C54-16FC-41CB-BC88-87CA2E7D8288}"/>
              </a:ext>
            </a:extLst>
          </p:cNvPr>
          <p:cNvSpPr/>
          <p:nvPr/>
        </p:nvSpPr>
        <p:spPr>
          <a:xfrm>
            <a:off x="466617" y="3390714"/>
            <a:ext cx="1118099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Você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acha que devemos expor tudo o que pensamos e sentimos na internet? Quais critérios você utiliza para decidir o que postar nas suas páginas pessoais?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7E25D384-3D96-4C62-ADD8-0C4DFB3E5C7F}"/>
              </a:ext>
            </a:extLst>
          </p:cNvPr>
          <p:cNvSpPr/>
          <p:nvPr/>
        </p:nvSpPr>
        <p:spPr>
          <a:xfrm>
            <a:off x="466617" y="4406735"/>
            <a:ext cx="10869245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Que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 de postagem você costuma curtir na internet?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C004207B-EC58-4225-B0DE-AA9ECB69A123}"/>
              </a:ext>
            </a:extLst>
          </p:cNvPr>
          <p:cNvSpPr/>
          <p:nvPr/>
        </p:nvSpPr>
        <p:spPr>
          <a:xfrm>
            <a:off x="466617" y="4986251"/>
            <a:ext cx="1107707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Quais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 os benefícios e os riscos que a internet nos proporciona?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7E25D384-3D96-4C62-ADD8-0C4DFB3E5C7F}"/>
              </a:ext>
            </a:extLst>
          </p:cNvPr>
          <p:cNvSpPr/>
          <p:nvPr/>
        </p:nvSpPr>
        <p:spPr>
          <a:xfrm>
            <a:off x="466617" y="1566838"/>
            <a:ext cx="10911430" cy="489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Responda as questões abaixo em 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33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688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24</cp:revision>
  <dcterms:created xsi:type="dcterms:W3CDTF">2020-03-26T18:29:34Z</dcterms:created>
  <dcterms:modified xsi:type="dcterms:W3CDTF">2020-04-03T19:40:35Z</dcterms:modified>
</cp:coreProperties>
</file>