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77" r:id="rId5"/>
    <p:sldId id="278" r:id="rId6"/>
    <p:sldId id="279" r:id="rId7"/>
    <p:sldId id="280" r:id="rId8"/>
    <p:sldId id="281" r:id="rId9"/>
    <p:sldId id="282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769326" y="4206285"/>
            <a:ext cx="93366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4º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 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5º 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1005845" y="2767664"/>
            <a:ext cx="10424160" cy="179126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Você sabe o que são poesias?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poesia abaixo se chama “Inspiração”.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que tipo de inspiração você acha que ela trata?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Você já se sentiu inspirado para alguma coisa? Para quê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pt-BR" sz="24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5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518668" y="1105395"/>
            <a:ext cx="10424160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INSPIRAÇÃO</a:t>
            </a:r>
            <a:endParaRPr lang="pt-BR" sz="24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2" name="Imagem 31">
            <a:extLst>
              <a:ext uri="{FF2B5EF4-FFF2-40B4-BE49-F238E27FC236}">
                <a16:creationId xmlns:a16="http://schemas.microsoft.com/office/drawing/2014/main" id="{C3D6A99E-5423-4850-B586-BDC68C85E772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30" t="28056" r="55111" b="18247"/>
          <a:stretch/>
        </p:blipFill>
        <p:spPr bwMode="auto">
          <a:xfrm>
            <a:off x="2044877" y="1672344"/>
            <a:ext cx="2706232" cy="501972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3" name="image36.png">
            <a:extLst>
              <a:ext uri="{FF2B5EF4-FFF2-40B4-BE49-F238E27FC236}">
                <a16:creationId xmlns:a16="http://schemas.microsoft.com/office/drawing/2014/main" id="{B02FFC13-56B4-4395-9847-27BE7DAE0796}"/>
              </a:ext>
            </a:extLst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52612" y="2411870"/>
            <a:ext cx="3666490" cy="3340735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A2AC37EE-EF40-490D-80F9-A957B5041CEC}"/>
              </a:ext>
            </a:extLst>
          </p:cNvPr>
          <p:cNvSpPr/>
          <p:nvPr/>
        </p:nvSpPr>
        <p:spPr>
          <a:xfrm>
            <a:off x="4716752" y="1477163"/>
            <a:ext cx="2027991" cy="3572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Dara Accioly Ribeiro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B2335795-1D3C-47E9-9156-058F0CCDC7A2}"/>
              </a:ext>
            </a:extLst>
          </p:cNvPr>
          <p:cNvSpPr/>
          <p:nvPr/>
        </p:nvSpPr>
        <p:spPr>
          <a:xfrm>
            <a:off x="4599637" y="6333219"/>
            <a:ext cx="7553739" cy="274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http://www.opovo.com.br/app/opovo/jornaldoleitor/2012/09/18/noticiasjornaljornaldoleitor,2921100/inspiracao.shtml</a:t>
            </a:r>
            <a:endParaRPr lang="pt-B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873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46390" y="1356479"/>
            <a:ext cx="10424160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Sobre a poesia,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responda no seu caderno: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19F49C40-4432-40E2-9573-6C026E97E9E5}"/>
              </a:ext>
            </a:extLst>
          </p:cNvPr>
          <p:cNvSpPr/>
          <p:nvPr/>
        </p:nvSpPr>
        <p:spPr>
          <a:xfrm>
            <a:off x="346390" y="2088903"/>
            <a:ext cx="22188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a) Qual é o título?</a:t>
            </a:r>
            <a:endParaRPr lang="pt-BR" sz="2000" dirty="0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DB0CCF8D-CB03-481F-8265-60F933645DDB}"/>
              </a:ext>
            </a:extLst>
          </p:cNvPr>
          <p:cNvSpPr/>
          <p:nvPr/>
        </p:nvSpPr>
        <p:spPr>
          <a:xfrm>
            <a:off x="342759" y="3336116"/>
            <a:ext cx="110872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b) Quem é o(a) autor(a)?</a:t>
            </a:r>
            <a:endParaRPr lang="pt-BR" sz="2000" dirty="0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254AEAA3-B8B3-4AFA-A418-B39B4E10A13B}"/>
              </a:ext>
            </a:extLst>
          </p:cNvPr>
          <p:cNvSpPr/>
          <p:nvPr/>
        </p:nvSpPr>
        <p:spPr>
          <a:xfrm>
            <a:off x="342759" y="4673860"/>
            <a:ext cx="110872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c) O que você entendeu da poesia?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3E9756EA-98AA-4744-A916-13197CD94C89}"/>
              </a:ext>
            </a:extLst>
          </p:cNvPr>
          <p:cNvSpPr/>
          <p:nvPr/>
        </p:nvSpPr>
        <p:spPr>
          <a:xfrm>
            <a:off x="477078" y="2489013"/>
            <a:ext cx="10952926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B4FA1B69-B0C1-465B-BD06-1F5A32B3F177}"/>
              </a:ext>
            </a:extLst>
          </p:cNvPr>
          <p:cNvSpPr/>
          <p:nvPr/>
        </p:nvSpPr>
        <p:spPr>
          <a:xfrm>
            <a:off x="477077" y="3839684"/>
            <a:ext cx="10952926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D8B45830-A8E3-4763-AD29-4F6C3FB4AF27}"/>
              </a:ext>
            </a:extLst>
          </p:cNvPr>
          <p:cNvSpPr/>
          <p:nvPr/>
        </p:nvSpPr>
        <p:spPr>
          <a:xfrm>
            <a:off x="477077" y="5236747"/>
            <a:ext cx="10952926" cy="13197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1310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46390" y="1356479"/>
            <a:ext cx="11475496" cy="136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Você lembra o que é sílaba tônica?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Identifique a sílaba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tônica das palavras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abaixo, depois registre essas palavras no seu caderno circulando a sílaba tônica.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2" name="Imagem 31">
            <a:extLst>
              <a:ext uri="{FF2B5EF4-FFF2-40B4-BE49-F238E27FC236}">
                <a16:creationId xmlns:a16="http://schemas.microsoft.com/office/drawing/2014/main" id="{2770A29D-6D64-436D-AE51-874B7A3D3067}"/>
              </a:ext>
            </a:extLst>
          </p:cNvPr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625" t="36315" r="35876" b="27351"/>
          <a:stretch/>
        </p:blipFill>
        <p:spPr bwMode="auto">
          <a:xfrm>
            <a:off x="2777493" y="2546038"/>
            <a:ext cx="6330578" cy="347862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00486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554191" y="1281844"/>
            <a:ext cx="11083615" cy="4897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Releia um trecho da poesia e fique atento(a) para as palavras em destaque.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CE24DBC0-2DA1-4838-B449-7C61585FA0A8}"/>
              </a:ext>
            </a:extLst>
          </p:cNvPr>
          <p:cNvSpPr/>
          <p:nvPr/>
        </p:nvSpPr>
        <p:spPr>
          <a:xfrm>
            <a:off x="407122" y="3558186"/>
            <a:ext cx="11377749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Qual é a posição da sílaba tônica nas palavras inspiração e encontrarei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(Responda no seu caderno)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 Box 2253">
            <a:extLst>
              <a:ext uri="{FF2B5EF4-FFF2-40B4-BE49-F238E27FC236}">
                <a16:creationId xmlns:a16="http://schemas.microsoft.com/office/drawing/2014/main" id="{21D80D8C-5F94-433B-9D54-E38B6C562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4824" y="1917451"/>
            <a:ext cx="3991698" cy="164086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vert="horz" wrap="square" lIns="0" tIns="0" rIns="0" bIns="0" anchor="t" anchorCtr="0" upright="1">
            <a:noAutofit/>
          </a:bodyPr>
          <a:lstStyle/>
          <a:p>
            <a:pPr marL="122555" marR="559435">
              <a:lnSpc>
                <a:spcPct val="132000"/>
              </a:lnSpc>
              <a:spcBef>
                <a:spcPts val="1135"/>
              </a:spcBef>
              <a:spcAft>
                <a:spcPts val="1000"/>
              </a:spcAft>
            </a:pPr>
            <a:r>
              <a:rPr lang="pt-BR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Onde</a:t>
            </a:r>
            <a:r>
              <a:rPr lang="pt-BR" sz="1600" spc="-165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</a:t>
            </a:r>
            <a:r>
              <a:rPr lang="pt-BR" sz="1600" spc="-16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encontrarei</a:t>
            </a:r>
            <a:r>
              <a:rPr lang="pt-BR" sz="1600" spc="-165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t-BR" sz="1600" spc="-16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inspiração</a:t>
            </a:r>
            <a:r>
              <a:rPr lang="pt-BR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Entre</a:t>
            </a:r>
            <a:r>
              <a:rPr lang="pt-BR" sz="1600" spc="-145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</a:t>
            </a:r>
            <a:r>
              <a:rPr lang="pt-BR" sz="1600" spc="-14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estrelas</a:t>
            </a:r>
            <a:r>
              <a:rPr lang="pt-BR" sz="1600" b="1" spc="-19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r>
              <a:rPr lang="pt-BR" sz="1600" spc="-145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céu?</a:t>
            </a:r>
            <a:endParaRPr lang="pt-B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2555" marR="618490">
              <a:lnSpc>
                <a:spcPct val="132000"/>
              </a:lnSpc>
              <a:spcBef>
                <a:spcPts val="25"/>
              </a:spcBef>
              <a:spcAft>
                <a:spcPts val="1000"/>
              </a:spcAft>
            </a:pPr>
            <a:r>
              <a:rPr lang="pt-BR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Entre</a:t>
            </a:r>
            <a:r>
              <a:rPr lang="pt-BR" sz="1600" spc="-12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tantos</a:t>
            </a:r>
            <a:r>
              <a:rPr lang="pt-BR" sz="1600" spc="-115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planetas</a:t>
            </a:r>
            <a:r>
              <a:rPr lang="pt-BR" sz="1600" spc="-115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pt-BR" sz="1600" spc="-115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cometas</a:t>
            </a:r>
            <a:r>
              <a:rPr lang="pt-BR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E</a:t>
            </a:r>
            <a:r>
              <a:rPr lang="pt-BR" sz="1600" spc="-145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como</a:t>
            </a:r>
            <a:r>
              <a:rPr lang="pt-BR" sz="1600" spc="-145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</a:t>
            </a:r>
            <a:r>
              <a:rPr lang="pt-BR" sz="1600" spc="-145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encontrarei</a:t>
            </a:r>
            <a:r>
              <a:rPr lang="pt-BR" sz="16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pt-B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image37.png">
            <a:extLst>
              <a:ext uri="{FF2B5EF4-FFF2-40B4-BE49-F238E27FC236}">
                <a16:creationId xmlns:a16="http://schemas.microsoft.com/office/drawing/2014/main" id="{4AB92AF3-C886-4CF3-B167-16B046BE24D1}"/>
              </a:ext>
            </a:extLst>
          </p:cNvPr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40903" y="1796832"/>
            <a:ext cx="1129226" cy="1787478"/>
          </a:xfrm>
          <a:prstGeom prst="rect">
            <a:avLst/>
          </a:prstGeom>
        </p:spPr>
      </p:pic>
      <p:sp>
        <p:nvSpPr>
          <p:cNvPr id="2" name="Text Box 2251">
            <a:extLst>
              <a:ext uri="{FF2B5EF4-FFF2-40B4-BE49-F238E27FC236}">
                <a16:creationId xmlns:a16="http://schemas.microsoft.com/office/drawing/2014/main" id="{6699FD9B-3DB1-4DB8-B7BD-940359467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943" y="4676941"/>
            <a:ext cx="1271588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BR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Penúltima</a:t>
            </a:r>
            <a:endParaRPr kumimoji="0" lang="pt-PT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 Box 2250">
            <a:extLst>
              <a:ext uri="{FF2B5EF4-FFF2-40B4-BE49-F238E27FC236}">
                <a16:creationId xmlns:a16="http://schemas.microsoft.com/office/drawing/2014/main" id="{BF41AFE8-7986-4E1F-BCBE-D11288BE2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4319" y="4696585"/>
            <a:ext cx="1480911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BR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ea typeface="Arial" panose="020B0604020202020204" pitchFamily="34" charset="0"/>
              </a:rPr>
              <a:t>Antepenúltima</a:t>
            </a:r>
            <a:endParaRPr kumimoji="0" lang="pt-PT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2252">
            <a:extLst>
              <a:ext uri="{FF2B5EF4-FFF2-40B4-BE49-F238E27FC236}">
                <a16:creationId xmlns:a16="http://schemas.microsoft.com/office/drawing/2014/main" id="{CFBCDF20-A32F-45C1-9F74-9A582EAF5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2297" y="4643931"/>
            <a:ext cx="1271588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BR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Última</a:t>
            </a:r>
            <a:endParaRPr kumimoji="0" lang="pt-PT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57BFA3EC-97D2-4BA1-8B7F-964B89122435}"/>
              </a:ext>
            </a:extLst>
          </p:cNvPr>
          <p:cNvSpPr txBox="1"/>
          <p:nvPr/>
        </p:nvSpPr>
        <p:spPr>
          <a:xfrm>
            <a:off x="1744068" y="4643931"/>
            <a:ext cx="890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(      )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3EA99E6E-96C9-402C-BCFD-B36692DC5BC2}"/>
              </a:ext>
            </a:extLst>
          </p:cNvPr>
          <p:cNvSpPr txBox="1"/>
          <p:nvPr/>
        </p:nvSpPr>
        <p:spPr>
          <a:xfrm>
            <a:off x="4327851" y="4630565"/>
            <a:ext cx="890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(      )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AF3129C7-7C9E-44EE-8D76-D719B936D488}"/>
              </a:ext>
            </a:extLst>
          </p:cNvPr>
          <p:cNvSpPr txBox="1"/>
          <p:nvPr/>
        </p:nvSpPr>
        <p:spPr>
          <a:xfrm>
            <a:off x="6608802" y="4610921"/>
            <a:ext cx="890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(      )</a:t>
            </a: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0941F2A8-BC39-4DED-963D-6B33C13AE6D1}"/>
              </a:ext>
            </a:extLst>
          </p:cNvPr>
          <p:cNvSpPr/>
          <p:nvPr/>
        </p:nvSpPr>
        <p:spPr>
          <a:xfrm>
            <a:off x="407123" y="5186795"/>
            <a:ext cx="11377749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Qual é a posição da sílaba tônica nas palavras estrelas e cometas? (Responda no seu caderno)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 Box 2251">
            <a:extLst>
              <a:ext uri="{FF2B5EF4-FFF2-40B4-BE49-F238E27FC236}">
                <a16:creationId xmlns:a16="http://schemas.microsoft.com/office/drawing/2014/main" id="{F0E36069-8C23-4484-AA64-A78BAE9A1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6075" y="5969027"/>
            <a:ext cx="1271588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BR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Penúltima</a:t>
            </a:r>
            <a:endParaRPr kumimoji="0" lang="pt-PT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Text Box 2250">
            <a:extLst>
              <a:ext uri="{FF2B5EF4-FFF2-40B4-BE49-F238E27FC236}">
                <a16:creationId xmlns:a16="http://schemas.microsoft.com/office/drawing/2014/main" id="{66EA84ED-4BE0-4BF0-8CB9-581729BD4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7451" y="5988671"/>
            <a:ext cx="1480911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BR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ea typeface="Arial" panose="020B0604020202020204" pitchFamily="34" charset="0"/>
              </a:rPr>
              <a:t>Antepenúltima</a:t>
            </a:r>
            <a:endParaRPr kumimoji="0" lang="pt-PT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Text Box 2252">
            <a:extLst>
              <a:ext uri="{FF2B5EF4-FFF2-40B4-BE49-F238E27FC236}">
                <a16:creationId xmlns:a16="http://schemas.microsoft.com/office/drawing/2014/main" id="{DFB31DFF-8769-4586-8622-874350C11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429" y="5936017"/>
            <a:ext cx="1271588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BR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Última</a:t>
            </a:r>
            <a:endParaRPr kumimoji="0" lang="pt-PT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E4921D6A-836C-4F28-A5F9-E28C29A12213}"/>
              </a:ext>
            </a:extLst>
          </p:cNvPr>
          <p:cNvSpPr txBox="1"/>
          <p:nvPr/>
        </p:nvSpPr>
        <p:spPr>
          <a:xfrm>
            <a:off x="1763948" y="5936018"/>
            <a:ext cx="890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(      )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F73279FF-F7EE-4DEB-BDA1-531A76F735F8}"/>
              </a:ext>
            </a:extLst>
          </p:cNvPr>
          <p:cNvSpPr txBox="1"/>
          <p:nvPr/>
        </p:nvSpPr>
        <p:spPr>
          <a:xfrm>
            <a:off x="4347731" y="5922652"/>
            <a:ext cx="890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(      )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F0D861B9-F219-44B4-AD8E-1AF84BA1EF20}"/>
              </a:ext>
            </a:extLst>
          </p:cNvPr>
          <p:cNvSpPr txBox="1"/>
          <p:nvPr/>
        </p:nvSpPr>
        <p:spPr>
          <a:xfrm>
            <a:off x="6628682" y="5903008"/>
            <a:ext cx="890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(      )</a:t>
            </a:r>
          </a:p>
        </p:txBody>
      </p:sp>
    </p:spTree>
    <p:extLst>
      <p:ext uri="{BB962C8B-B14F-4D97-AF65-F5344CB8AC3E}">
        <p14:creationId xmlns:p14="http://schemas.microsoft.com/office/powerpoint/2010/main" val="3276500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437322" y="3238128"/>
            <a:ext cx="10992683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seu caderno, pesquisa outras palavras e faça como no modelo abaixo.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19F49C40-4432-40E2-9573-6C026E97E9E5}"/>
              </a:ext>
            </a:extLst>
          </p:cNvPr>
          <p:cNvSpPr/>
          <p:nvPr/>
        </p:nvSpPr>
        <p:spPr>
          <a:xfrm>
            <a:off x="1552929" y="1429194"/>
            <a:ext cx="9086142" cy="40011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Quanto à posição da sílaba tônica, as palavras podem ser classificadas como:</a:t>
            </a:r>
            <a:endParaRPr lang="pt-BR" sz="2000" dirty="0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09C53FB1-8561-4DC0-BF77-37FFA8539041}"/>
              </a:ext>
            </a:extLst>
          </p:cNvPr>
          <p:cNvSpPr/>
          <p:nvPr/>
        </p:nvSpPr>
        <p:spPr>
          <a:xfrm>
            <a:off x="2411896" y="2146969"/>
            <a:ext cx="26580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OXÍTONAS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PAROXÍTONAS                                                  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PROPAROXÍTONAS                                     </a:t>
            </a:r>
          </a:p>
        </p:txBody>
      </p:sp>
      <p:sp>
        <p:nvSpPr>
          <p:cNvPr id="53" name="Retângulo 52">
            <a:extLst>
              <a:ext uri="{FF2B5EF4-FFF2-40B4-BE49-F238E27FC236}">
                <a16:creationId xmlns:a16="http://schemas.microsoft.com/office/drawing/2014/main" id="{F00317DA-F28F-4F5F-BC37-922356F5AFE0}"/>
              </a:ext>
            </a:extLst>
          </p:cNvPr>
          <p:cNvSpPr/>
          <p:nvPr/>
        </p:nvSpPr>
        <p:spPr>
          <a:xfrm>
            <a:off x="6340903" y="2146968"/>
            <a:ext cx="478797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SÍLABA TÔNICA É A ÚLTIMA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SÍLABA TÔNICA É A PENÚLTIMA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SÍLABA TÔNICA É A ANTEPENÚLTIMA</a:t>
            </a:r>
          </a:p>
        </p:txBody>
      </p:sp>
      <p:cxnSp>
        <p:nvCxnSpPr>
          <p:cNvPr id="55" name="Conector de Seta Reta 54">
            <a:extLst>
              <a:ext uri="{FF2B5EF4-FFF2-40B4-BE49-F238E27FC236}">
                <a16:creationId xmlns:a16="http://schemas.microsoft.com/office/drawing/2014/main" id="{3D2D4616-2BFE-4445-9E70-5D398DF45F48}"/>
              </a:ext>
            </a:extLst>
          </p:cNvPr>
          <p:cNvCxnSpPr>
            <a:cxnSpLocks/>
          </p:cNvCxnSpPr>
          <p:nvPr/>
        </p:nvCxnSpPr>
        <p:spPr>
          <a:xfrm>
            <a:off x="3896139" y="2372139"/>
            <a:ext cx="2303005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Conector de Seta Reta 56">
            <a:extLst>
              <a:ext uri="{FF2B5EF4-FFF2-40B4-BE49-F238E27FC236}">
                <a16:creationId xmlns:a16="http://schemas.microsoft.com/office/drawing/2014/main" id="{18FEE2CF-62DA-4C6A-A181-D48479C5B7CB}"/>
              </a:ext>
            </a:extLst>
          </p:cNvPr>
          <p:cNvCxnSpPr>
            <a:cxnSpLocks/>
          </p:cNvCxnSpPr>
          <p:nvPr/>
        </p:nvCxnSpPr>
        <p:spPr>
          <a:xfrm>
            <a:off x="4499113" y="2654799"/>
            <a:ext cx="1700031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9" name="Conector de Seta Reta 58">
            <a:extLst>
              <a:ext uri="{FF2B5EF4-FFF2-40B4-BE49-F238E27FC236}">
                <a16:creationId xmlns:a16="http://schemas.microsoft.com/office/drawing/2014/main" id="{7F276665-6C0D-4EC2-B557-D21DFB061592}"/>
              </a:ext>
            </a:extLst>
          </p:cNvPr>
          <p:cNvCxnSpPr>
            <a:cxnSpLocks/>
          </p:cNvCxnSpPr>
          <p:nvPr/>
        </p:nvCxnSpPr>
        <p:spPr>
          <a:xfrm>
            <a:off x="4881974" y="2936408"/>
            <a:ext cx="1317170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63" name="Tabela 63">
            <a:extLst>
              <a:ext uri="{FF2B5EF4-FFF2-40B4-BE49-F238E27FC236}">
                <a16:creationId xmlns:a16="http://schemas.microsoft.com/office/drawing/2014/main" id="{175CBD92-5475-4229-8E4A-B68AC5EA7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909970"/>
              </p:ext>
            </p:extLst>
          </p:nvPr>
        </p:nvGraphicFramePr>
        <p:xfrm>
          <a:off x="1789043" y="4163019"/>
          <a:ext cx="8627168" cy="2582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792">
                  <a:extLst>
                    <a:ext uri="{9D8B030D-6E8A-4147-A177-3AD203B41FA5}">
                      <a16:colId xmlns:a16="http://schemas.microsoft.com/office/drawing/2014/main" val="914238850"/>
                    </a:ext>
                  </a:extLst>
                </a:gridCol>
                <a:gridCol w="2156792">
                  <a:extLst>
                    <a:ext uri="{9D8B030D-6E8A-4147-A177-3AD203B41FA5}">
                      <a16:colId xmlns:a16="http://schemas.microsoft.com/office/drawing/2014/main" val="3875084977"/>
                    </a:ext>
                  </a:extLst>
                </a:gridCol>
                <a:gridCol w="2156792">
                  <a:extLst>
                    <a:ext uri="{9D8B030D-6E8A-4147-A177-3AD203B41FA5}">
                      <a16:colId xmlns:a16="http://schemas.microsoft.com/office/drawing/2014/main" val="588650722"/>
                    </a:ext>
                  </a:extLst>
                </a:gridCol>
                <a:gridCol w="2156792">
                  <a:extLst>
                    <a:ext uri="{9D8B030D-6E8A-4147-A177-3AD203B41FA5}">
                      <a16:colId xmlns:a16="http://schemas.microsoft.com/office/drawing/2014/main" val="4263286006"/>
                    </a:ext>
                  </a:extLst>
                </a:gridCol>
              </a:tblGrid>
              <a:tr h="778409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PALAVRA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SEPARAÇÃO DA SÍLABA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SÍLABA TÔNICA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CLASSIFICAÇÃO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672079"/>
                  </a:ext>
                </a:extLst>
              </a:tr>
              <a:tr h="450982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ESCREVER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ES-CRE-VER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OXÍTONA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244491"/>
                  </a:ext>
                </a:extLst>
              </a:tr>
              <a:tr h="450982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GOS-</a:t>
                      </a:r>
                      <a:r>
                        <a:rPr lang="pt-BR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</a:t>
                      </a:r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GOS</a:t>
                      </a:r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PAROXÍTONA</a:t>
                      </a:r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208140"/>
                  </a:ext>
                </a:extLst>
              </a:tr>
              <a:tr h="450982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COMETAS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CO-ME-TAS</a:t>
                      </a:r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</a:t>
                      </a:r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PAROXÍTONA</a:t>
                      </a:r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17788"/>
                  </a:ext>
                </a:extLst>
              </a:tr>
              <a:tr h="450982"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838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7888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46389" y="1356479"/>
            <a:ext cx="11083615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Na poesia, não foi encontrada nenhuma palavra proparoxítona. Pense em 3 palavras e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escreva no seu caderno: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1BCA1E18-726C-4A8F-A4F3-C0198CAB37E2}"/>
              </a:ext>
            </a:extLst>
          </p:cNvPr>
          <p:cNvSpPr/>
          <p:nvPr/>
        </p:nvSpPr>
        <p:spPr>
          <a:xfrm>
            <a:off x="985158" y="2366028"/>
            <a:ext cx="3109765" cy="7686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59256B58-D437-456A-8087-9B99F84AFE98}"/>
              </a:ext>
            </a:extLst>
          </p:cNvPr>
          <p:cNvSpPr/>
          <p:nvPr/>
        </p:nvSpPr>
        <p:spPr>
          <a:xfrm>
            <a:off x="4333313" y="2360106"/>
            <a:ext cx="3109765" cy="7686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00655FCE-041D-44F4-A4FD-9C63B0348E57}"/>
              </a:ext>
            </a:extLst>
          </p:cNvPr>
          <p:cNvSpPr/>
          <p:nvPr/>
        </p:nvSpPr>
        <p:spPr>
          <a:xfrm>
            <a:off x="7681468" y="2333192"/>
            <a:ext cx="3109765" cy="7686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431015" y="3355097"/>
            <a:ext cx="11083615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Escreva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seu caderno 3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frases. Em cada uma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delas,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uma palavra oxítona, uma palavra paroxítona e uma palavra proparoxítona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Circule-as.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1BCA1E18-726C-4A8F-A4F3-C0198CAB37E2}"/>
              </a:ext>
            </a:extLst>
          </p:cNvPr>
          <p:cNvSpPr/>
          <p:nvPr/>
        </p:nvSpPr>
        <p:spPr>
          <a:xfrm>
            <a:off x="529269" y="4269578"/>
            <a:ext cx="11083613" cy="7059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1BCA1E18-726C-4A8F-A4F3-C0198CAB37E2}"/>
              </a:ext>
            </a:extLst>
          </p:cNvPr>
          <p:cNvSpPr/>
          <p:nvPr/>
        </p:nvSpPr>
        <p:spPr>
          <a:xfrm>
            <a:off x="529269" y="5131929"/>
            <a:ext cx="11083613" cy="7059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1BCA1E18-726C-4A8F-A4F3-C0198CAB37E2}"/>
              </a:ext>
            </a:extLst>
          </p:cNvPr>
          <p:cNvSpPr/>
          <p:nvPr/>
        </p:nvSpPr>
        <p:spPr>
          <a:xfrm>
            <a:off x="529269" y="5987786"/>
            <a:ext cx="11083613" cy="7059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2044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46389" y="1356479"/>
            <a:ext cx="11083615" cy="914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Escreva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seu caderno 3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frases. Em cada uma delas use uma palavra oxítona, uma palavra paroxítona e uma palavra proparoxítona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Circule-as.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1BCA1E18-726C-4A8F-A4F3-C0198CAB37E2}"/>
              </a:ext>
            </a:extLst>
          </p:cNvPr>
          <p:cNvSpPr/>
          <p:nvPr/>
        </p:nvSpPr>
        <p:spPr>
          <a:xfrm>
            <a:off x="346389" y="2723026"/>
            <a:ext cx="11083613" cy="7059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8719C141-2B79-4B03-BAF1-B42E9BCBE273}"/>
              </a:ext>
            </a:extLst>
          </p:cNvPr>
          <p:cNvSpPr/>
          <p:nvPr/>
        </p:nvSpPr>
        <p:spPr>
          <a:xfrm>
            <a:off x="346388" y="3597242"/>
            <a:ext cx="11083615" cy="9897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EF2EC9DF-C67B-4C08-AD94-CCC28AB01C87}"/>
              </a:ext>
            </a:extLst>
          </p:cNvPr>
          <p:cNvSpPr/>
          <p:nvPr/>
        </p:nvSpPr>
        <p:spPr>
          <a:xfrm>
            <a:off x="346387" y="4755282"/>
            <a:ext cx="11083615" cy="9897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64788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371</Words>
  <Application>Microsoft Office PowerPoint</Application>
  <PresentationFormat>Widescreen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25</cp:revision>
  <dcterms:created xsi:type="dcterms:W3CDTF">2020-03-26T18:29:34Z</dcterms:created>
  <dcterms:modified xsi:type="dcterms:W3CDTF">2020-04-03T19:43:00Z</dcterms:modified>
</cp:coreProperties>
</file>