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6" r:id="rId4"/>
    <p:sldId id="267" r:id="rId5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A5"/>
    <a:srgbClr val="006A88"/>
    <a:srgbClr val="258DAB"/>
    <a:srgbClr val="3F96B0"/>
    <a:srgbClr val="C866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58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ís Costa" userId="418aa042e696a316" providerId="LiveId" clId="{46C7F4C3-A052-452F-AE15-73A2776C8F8C}"/>
    <pc:docChg chg="modSld">
      <pc:chgData name="Laís Costa" userId="418aa042e696a316" providerId="LiveId" clId="{46C7F4C3-A052-452F-AE15-73A2776C8F8C}" dt="2020-03-26T19:35:57.005" v="0" actId="6549"/>
      <pc:docMkLst>
        <pc:docMk/>
      </pc:docMkLst>
      <pc:sldChg chg="modSp">
        <pc:chgData name="Laís Costa" userId="418aa042e696a316" providerId="LiveId" clId="{46C7F4C3-A052-452F-AE15-73A2776C8F8C}" dt="2020-03-26T19:35:57.005" v="0" actId="6549"/>
        <pc:sldMkLst>
          <pc:docMk/>
          <pc:sldMk cId="427307718" sldId="256"/>
        </pc:sldMkLst>
        <pc:spChg chg="mod">
          <ac:chgData name="Laís Costa" userId="418aa042e696a316" providerId="LiveId" clId="{46C7F4C3-A052-452F-AE15-73A2776C8F8C}" dt="2020-03-26T19:35:57.005" v="0" actId="6549"/>
          <ac:spMkLst>
            <pc:docMk/>
            <pc:sldMk cId="427307718" sldId="256"/>
            <ac:spMk id="63" creationId="{794F387E-C8D5-46D6-AE4B-CFEB105746BF}"/>
          </ac:spMkLst>
        </pc:sp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1023" units="cm"/>
        </inkml:traceFormat>
        <inkml:channelProperties>
          <inkml:channelProperty channel="X" name="resolution" value="2155.72363" units="1/cm"/>
          <inkml:channelProperty channel="Y" name="resolution" value="3449.15796" units="1/cm"/>
          <inkml:channelProperty channel="F" name="resolution" value="2.84167" units="1/cm"/>
        </inkml:channelProperties>
      </inkml:inkSource>
      <inkml:timestamp xml:id="ts0" timeString="2020-03-31T01:21:21.654"/>
    </inkml:context>
    <inkml:brush xml:id="br0">
      <inkml:brushProperty name="width" value="0.04667" units="cm"/>
      <inkml:brushProperty name="height" value="0.04667" units="cm"/>
      <inkml:brushProperty name="fitToCurve" value="1"/>
    </inkml:brush>
  </inkml:definitions>
  <inkml:trace contextRef="#ctx0" brushRef="#br0">6 423 137,'-4'0'36,"2"0"-9,2 4-4,0-4 3,0 0 7,2 0-16,2 0-11,-2 0 1,-2 0 1,0 0 10,3 2 1,-3-2-4,3 0 4,-6-2-4,3 2 5,0-4-8,0 4 2,0 0 2,0-1-3,10-4-4,-12 5 2,0 0 0,4-3 1,-2 1-2,0 0 1,6-15 0,-6 9-3,0 2-6,2-5-1,2 1 0,1-12 0,0-2 1,21-57 0,-24 63-2,5 1-1,-1 0-1,3 0-1,8-15 2,-3-2 0,31-40 1,-42 68 0,2 0-1,-3 2 0,-2 1 0,2-1-9,-4 4-14,4 0-6,-2 0-5,0 2-6,0-2-16,0 2-8,-2 1-32,19 16-19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1023" units="cm"/>
        </inkml:traceFormat>
        <inkml:channelProperties>
          <inkml:channelProperty channel="X" name="resolution" value="2155.72363" units="1/cm"/>
          <inkml:channelProperty channel="Y" name="resolution" value="3449.15796" units="1/cm"/>
          <inkml:channelProperty channel="F" name="resolution" value="2.84167" units="1/cm"/>
        </inkml:channelProperties>
      </inkml:inkSource>
      <inkml:timestamp xml:id="ts0" timeString="2020-03-31T01:21:26.999"/>
    </inkml:context>
    <inkml:brush xml:id="br0">
      <inkml:brushProperty name="width" value="0.04667" units="cm"/>
      <inkml:brushProperty name="height" value="0.04667" units="cm"/>
      <inkml:brushProperty name="fitToCurve" value="1"/>
    </inkml:brush>
  </inkml:definitions>
  <inkml:trace contextRef="#ctx0" brushRef="#br0">209 13 119,'-2'-4'56,"-1"0"-29,1 4-2,-1 0 10,-1 0-11,4 0-4,-6 0-11,4-3 1,2 1 1,0 2 6,0 0-2,0 0-10,0 0 3,0 2 1,0-2-1,2 3 2,2-3 2,-4 0-5,0 0-2,2 0-1,-2 0-2,4 0-1,-8 0 2,4 2 1,0-2-3,0 0 0,4 6 4,-4-4 2,3 10-2,-3-4 3,2-6 0,1 1-5,-3 1 8,2 4-6,3-1-4,9 26 2,-11-31 2,-3 3-3,0 1-1,0-1 2,5 5 1,14 19 0,-17-25 0,-2-1-4,3 1 0,-3-2 0,2 2 2,1 1-2,9 20 1,-14-25 2,2 0-5,0 0 4,0 2-2,0 2 0,0-2 4,5 5-2,-5-7-1,0 0-1,0 0 1,0 0 3,0 2-3,0 3 1,0-3-2,0 1 1,0-1 0,0 2-1,0 0 0,3 1 0,1 10 2,-8-15-2,4 2 0,0 1-3,0-3 3,0 6 0,0-5 1,4 2-1,-8-3 3,4 0-2,0 0-1,0-3 3,0 3-2,-3-1-1,3 1-1,-3 0 0,1 0-2,2 0 1,-3 0 2,1-3 7,-3 0 1,5 3-6,0 0-2,0 0-1,0 0 0,-3 0 1,1 0 0,-22-5 1,19 7-1,-5-4 1,3 2-3,0 0 3,-7 2-1,-35 1 1,42 0 0,-3-3-1,3 0 2,0 3-2,-7-2 0,-1 2-3,-17 12 3,32-15 0,-3 0-1,1 3 1,2-1 0,-4-2-1,4 2-1,4-4 2,-2 4-1,-4 1 2,2-3-1,0 0 1,0 4 0,-10 9 4,4-13-3,3 3 0,1-1-2,2 1 0,-2-3-1,-2 3 1,8 4 2,-4-12 2,0 7-3,2-4-1,-4 2 2,2-2-1,0 4 3,0-4-1,-4 4-2,4 0 5,0-4-4,-4 2 4,4 2-1,-7 9 4,7-10-7,-3-1 1,3 0 1,-5 4-4,5-4 3,0 0-2,5 0-1,-5 0 1,-5 0 0,5 0 0,0 0-1,0 0 0,0 0 2,5-4-2,-10 4-11,5 0-21,-2-1-18,2 1-33,0 0-34,15 7-128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1023" units="cm"/>
        </inkml:traceFormat>
        <inkml:channelProperties>
          <inkml:channelProperty channel="X" name="resolution" value="2155.72363" units="1/cm"/>
          <inkml:channelProperty channel="Y" name="resolution" value="3449.15796" units="1/cm"/>
          <inkml:channelProperty channel="F" name="resolution" value="2.84167" units="1/cm"/>
        </inkml:channelProperties>
      </inkml:inkSource>
      <inkml:timestamp xml:id="ts0" timeString="2020-03-31T01:21:51.941"/>
    </inkml:context>
    <inkml:brush xml:id="br0">
      <inkml:brushProperty name="width" value="0.04667" units="cm"/>
      <inkml:brushProperty name="height" value="0.04667" units="cm"/>
      <inkml:brushProperty name="fitToCurve" value="1"/>
    </inkml:brush>
  </inkml:definitions>
  <inkml:trace contextRef="#ctx0" brushRef="#br0">40 24 85,'-4'-1'40,"2"1"-19,-1-6-2,-2-3 21,-1 10-13,3-2 7,3 1 1,-3 0-4,1 0-7,2 0-5,-3 0 2,6-6-1,-3 6 3,0 0-7,-3 0 4,3-2-2,0 2-2,-4 5-4,-1-2-6,5-3-1,0 0-2,0 0-3,5 1 0,-3 7 0,0-6 2,3-2-1,-2 4 1,3-4-1,2 3 1,1 3-1,23 16-1,-28-18 5,6 0-3,-1-2 4,-2 0-5,11 5 5,0-1-4,32 10-1,-41-16 0,-6 0 1,5 0-2,-3 2 1,6 2-1,23 5 1,-34-9 0,2 0-1,1-2 1,0 2-1,3 0 0,-1 2 0,17 6 1,-20-10-1,5 2 0,-5 0 0,-2 0-1,6 2 1,-3 0 0,11 0 0,-14-2-2,2 0 2,0 0 0,-2 0-2,7 3 2,4 7 0,-11-10 2,0 0-1,0 0-1,0 0 2,2 0-2,-2-2 0,0 4 2,-2-2-2,2 2-1,0-4 0,0 2 1,0 0 11,2 0-4,-2 0-1,-2 0-2,2 0-3,0 0 1,0 0 3,-4 0-3,4 0 2,0 2 1,-2 1-5,0-3 1,2 0 2,-3 2 2,1 0-4,-13 15 2,9-6-2,-2-7 1,3 3-2,-4 1 1,-5 7-1,-1-4 1,-25 29-1,34-37 2,2 3-2,-6-1-1,6 3 0,-8 5 1,-10 18 0,22-26 1,-2-5-1,-4 5 0,6-3 1,-4 3 0,2 0 1,0 14 2,-2-16-1,0-1-1,0 3-1,-2 0 3,2 3 2,-1-2-5,5 7 1,-5-15-2,5 2 1,-2 0-1,4 0 0,-2-3-1,5 3 1,-5 0-14,0-5-29,-5 5-12,5 0-19,0-5-56,5 1-131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C1829E-C3B9-4F73-A145-DC56655798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85F2F4A-0027-4748-8876-48B6182633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CD80F4E-3A1B-43D2-8957-98FC30A3CA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pPr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C5C0BB9-D09E-428B-A57F-8BF48A0BF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7E10E39-8BF3-49FB-AD9A-A7590BE11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1576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B3A397-ADA3-4C61-B515-39158ADD58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4DAE2DA5-363D-458E-AF5C-49648D53B1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FEB1035-94B8-4AD1-B38A-2EF6B55CA5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pPr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663249A-E204-4951-B320-CA3055CC4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15993C3-041B-4A03-95FC-036C764D1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44512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FD808D6-EED3-48B4-BB2B-3C7AF7F5F0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95B5082-CA83-437E-90B4-B055150C4F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CD8877D-8CD0-4A0B-9B7E-EC68624C96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pPr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50210AC-ACAF-4324-8D6E-07D3EC071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3A9C9EB-A000-4E20-ADA5-5F0C5E44C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7328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C5F972-161A-4745-9874-53B65A87A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41DC175-0AE5-40ED-AE73-85AF9E0F94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66A37F6-392C-4282-AE41-2DA8B2DA1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pPr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4FF85D3-0128-4CF4-944A-3045D68CB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334A9A2-93D2-46E4-AE2A-FD08651CC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1691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CF659E-8F41-4FA0-95EE-BD88194129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07FF411-738B-4B47-9042-DCF614DE12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162A35A-9C33-4362-B5B2-C376B32C50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pPr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632C717-6E35-4BC4-AB2F-5BF16FE69F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198D539-220B-45CB-9A17-9E9B68AB7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5585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B20DC6-1116-4320-8453-56057F352F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6F82B14-E5DF-42B2-B173-966B08CC9F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7D4FB1E-E6ED-466F-B31E-3E42DE161F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0A76132-64EC-4F41-AC55-5444939DE1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pPr/>
              <a:t>03/04/2020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3160799-6BB7-41C5-A701-7EFDDB488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84FC2CE-D6F0-45A7-9F52-7E1AA24D0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65218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2BB747-6CA3-4E35-A567-9944A8BC9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93334D9-35DA-4AC3-ABB2-900F52BEFC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C6C207C-F6D0-4F74-95A0-355CE168FA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E82F2EAF-C23B-47DF-9A84-59EEDC4FE6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BC96891B-D3BE-40EA-8962-B40A59B03F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DC8C46FE-36AC-4E74-91F8-DFD8F119A9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pPr/>
              <a:t>03/04/2020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8327504B-9492-4395-A625-A6DAC4B04A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549892E8-F541-4C09-AA8F-F0EC1266E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5523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B95D21-AB77-47EF-A619-AD418C1466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1B89151F-566B-4687-8AE5-6A7A045EFC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pPr/>
              <a:t>03/04/2020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CE0EA24E-F1D3-45DE-B310-FA094E0EDF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F87D63C8-43D3-4CF9-96AC-C35896651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38695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1981FDB3-CAE7-4207-A83C-99DDCF9AF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pPr/>
              <a:t>03/04/2020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64AAEF73-CF02-466F-BCBC-F0FC26CE2E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BCFA0D4-6C51-45D6-B0F7-BD682B5B78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13264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BDBC7B-4F93-4275-BC80-FA6EA87C76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FAC8AE3-17FF-425D-947E-09E5DFD4BC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96BE3E3-0025-478A-BA62-82CFF5353B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3005DF9-D975-41CD-A5D1-FCC93B78CB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pPr/>
              <a:t>03/04/2020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82F394DF-0FEC-48BA-8AB3-7AE7A2A418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023CAA2-E5BE-446B-BF30-3822DA349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4699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EA552B-6964-43B5-87D9-498D34020B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16A292D7-D22C-403E-A4DB-A547503027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DFE87A7E-81E6-437B-A554-F264C33F85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40F4980-E8DA-43C1-A2A0-AED4D82AA0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pPr/>
              <a:t>03/04/2020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E33FA9A-FCF5-4F29-A766-09A57D87D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C27453C-4194-4824-9D72-3D8F93290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6000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FB521ECC-7782-42DB-A4DC-A4B412607E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A9467F9-0CF7-480D-886E-B28FB700F0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7718FCD-8A1C-4C3F-AE0F-2C95DCE8CF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5902D6-B149-4599-B37E-BC77000EFE40}" type="datetimeFigureOut">
              <a:rPr lang="pt-BR" smtClean="0"/>
              <a:pPr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CE60788-588D-445B-94ED-A3B157398F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D21E8D5-9D9A-4A40-AE65-9590878527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310A00-A4F3-4630-B2B7-CE70A05D9E4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73359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7" Type="http://schemas.openxmlformats.org/officeDocument/2006/relationships/customXml" Target="../ink/ink3.xml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5" Type="http://schemas.openxmlformats.org/officeDocument/2006/relationships/customXml" Target="../ink/ink2.xml"/><Relationship Id="rId4" Type="http://schemas.openxmlformats.org/officeDocument/2006/relationships/image" Target="../media/image4.emf"/><Relationship Id="rId9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CaixaDeTexto 43">
            <a:extLst>
              <a:ext uri="{FF2B5EF4-FFF2-40B4-BE49-F238E27FC236}">
                <a16:creationId xmlns:a16="http://schemas.microsoft.com/office/drawing/2014/main" id="{55785CBE-A4BB-4F81-8FC2-E74E04B3528A}"/>
              </a:ext>
            </a:extLst>
          </p:cNvPr>
          <p:cNvSpPr txBox="1"/>
          <p:nvPr/>
        </p:nvSpPr>
        <p:spPr>
          <a:xfrm>
            <a:off x="827314" y="2835736"/>
            <a:ext cx="1053737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dirty="0">
                <a:latin typeface="Arial" panose="020B0604020202020204" pitchFamily="34" charset="0"/>
                <a:cs typeface="Arial" panose="020B0604020202020204" pitchFamily="34" charset="0"/>
              </a:rPr>
              <a:t>Atividades de Apoio à Aprendizagem</a:t>
            </a:r>
          </a:p>
          <a:p>
            <a:pPr algn="r"/>
            <a:endParaRPr lang="pt-B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3" name="CaixaDeTexto 62">
            <a:extLst>
              <a:ext uri="{FF2B5EF4-FFF2-40B4-BE49-F238E27FC236}">
                <a16:creationId xmlns:a16="http://schemas.microsoft.com/office/drawing/2014/main" id="{794F387E-C8D5-46D6-AE4B-CFEB105746BF}"/>
              </a:ext>
            </a:extLst>
          </p:cNvPr>
          <p:cNvSpPr txBox="1"/>
          <p:nvPr/>
        </p:nvSpPr>
        <p:spPr>
          <a:xfrm>
            <a:off x="3553097" y="3892377"/>
            <a:ext cx="854366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Ensino Fundamental – Anos 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Iniciais - Matemática</a:t>
            </a: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5º 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ano</a:t>
            </a:r>
          </a:p>
          <a:p>
            <a:pPr algn="r"/>
            <a:r>
              <a:rPr lang="pt-BR" sz="2800" smtClean="0">
                <a:latin typeface="Arial" panose="020B0604020202020204" pitchFamily="34" charset="0"/>
                <a:cs typeface="Arial" panose="020B0604020202020204" pitchFamily="34" charset="0"/>
              </a:rPr>
              <a:t>4º dia</a:t>
            </a: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2800" dirty="0"/>
          </a:p>
        </p:txBody>
      </p:sp>
      <p:grpSp>
        <p:nvGrpSpPr>
          <p:cNvPr id="7" name="Agrupar 6">
            <a:extLst>
              <a:ext uri="{FF2B5EF4-FFF2-40B4-BE49-F238E27FC236}">
                <a16:creationId xmlns:a16="http://schemas.microsoft.com/office/drawing/2014/main" id="{5252C121-1285-4539-8A32-34B856AFA7A3}"/>
              </a:ext>
            </a:extLst>
          </p:cNvPr>
          <p:cNvGrpSpPr/>
          <p:nvPr/>
        </p:nvGrpSpPr>
        <p:grpSpPr>
          <a:xfrm>
            <a:off x="0" y="-903767"/>
            <a:ext cx="13475251" cy="3527949"/>
            <a:chOff x="0" y="-903767"/>
            <a:chExt cx="13475251" cy="3527949"/>
          </a:xfrm>
        </p:grpSpPr>
        <p:grpSp>
          <p:nvGrpSpPr>
            <p:cNvPr id="28" name="Agrupar 27">
              <a:extLst>
                <a:ext uri="{FF2B5EF4-FFF2-40B4-BE49-F238E27FC236}">
                  <a16:creationId xmlns:a16="http://schemas.microsoft.com/office/drawing/2014/main" id="{10315286-9EF2-4264-B3AA-24CBC5880BD3}"/>
                </a:ext>
              </a:extLst>
            </p:cNvPr>
            <p:cNvGrpSpPr/>
            <p:nvPr/>
          </p:nvGrpSpPr>
          <p:grpSpPr>
            <a:xfrm>
              <a:off x="0" y="-3"/>
              <a:ext cx="12191999" cy="2503438"/>
              <a:chOff x="0" y="-1"/>
              <a:chExt cx="12293082" cy="2503438"/>
            </a:xfrm>
          </p:grpSpPr>
          <p:sp>
            <p:nvSpPr>
              <p:cNvPr id="22" name="Meio-quadro 21">
                <a:extLst>
                  <a:ext uri="{FF2B5EF4-FFF2-40B4-BE49-F238E27FC236}">
                    <a16:creationId xmlns:a16="http://schemas.microsoft.com/office/drawing/2014/main" id="{2386FA7D-ED91-41C7-8529-CB099B50D138}"/>
                  </a:ext>
                </a:extLst>
              </p:cNvPr>
              <p:cNvSpPr/>
              <p:nvPr/>
            </p:nvSpPr>
            <p:spPr>
              <a:xfrm flipH="1">
                <a:off x="4327851" y="0"/>
                <a:ext cx="2258006" cy="1567543"/>
              </a:xfrm>
              <a:prstGeom prst="halfFrame">
                <a:avLst>
                  <a:gd name="adj1" fmla="val 83323"/>
                  <a:gd name="adj2" fmla="val 77001"/>
                </a:avLst>
              </a:prstGeom>
              <a:solidFill>
                <a:srgbClr val="006A88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10" name="Agrupar 9">
                <a:extLst>
                  <a:ext uri="{FF2B5EF4-FFF2-40B4-BE49-F238E27FC236}">
                    <a16:creationId xmlns:a16="http://schemas.microsoft.com/office/drawing/2014/main" id="{1B2B1014-05C9-4961-A89C-A076AB37B73E}"/>
                  </a:ext>
                </a:extLst>
              </p:cNvPr>
              <p:cNvGrpSpPr/>
              <p:nvPr/>
            </p:nvGrpSpPr>
            <p:grpSpPr>
              <a:xfrm>
                <a:off x="0" y="-1"/>
                <a:ext cx="6585857" cy="881744"/>
                <a:chOff x="0" y="-1"/>
                <a:chExt cx="6585857" cy="1175658"/>
              </a:xfrm>
            </p:grpSpPr>
            <p:sp>
              <p:nvSpPr>
                <p:cNvPr id="6" name="Paralelogramo 5">
                  <a:extLst>
                    <a:ext uri="{FF2B5EF4-FFF2-40B4-BE49-F238E27FC236}">
                      <a16:creationId xmlns:a16="http://schemas.microsoft.com/office/drawing/2014/main" id="{1FF52ECB-52F4-4A5B-BE3A-756D33F7C100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6585857" cy="1175657"/>
                </a:xfrm>
                <a:prstGeom prst="parallelogram">
                  <a:avLst>
                    <a:gd name="adj" fmla="val 102778"/>
                  </a:avLst>
                </a:prstGeom>
                <a:solidFill>
                  <a:srgbClr val="006A8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  <p:sp>
              <p:nvSpPr>
                <p:cNvPr id="9" name="Retângulo 8">
                  <a:extLst>
                    <a:ext uri="{FF2B5EF4-FFF2-40B4-BE49-F238E27FC236}">
                      <a16:creationId xmlns:a16="http://schemas.microsoft.com/office/drawing/2014/main" id="{9B6ED52D-0C9D-45CA-A869-98D9598BF12C}"/>
                    </a:ext>
                  </a:extLst>
                </p:cNvPr>
                <p:cNvSpPr/>
                <p:nvPr/>
              </p:nvSpPr>
              <p:spPr>
                <a:xfrm>
                  <a:off x="0" y="-1"/>
                  <a:ext cx="1360714" cy="1175657"/>
                </a:xfrm>
                <a:prstGeom prst="rect">
                  <a:avLst/>
                </a:prstGeom>
                <a:solidFill>
                  <a:srgbClr val="006A8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</p:grpSp>
          <p:grpSp>
            <p:nvGrpSpPr>
              <p:cNvPr id="16" name="Agrupar 15">
                <a:extLst>
                  <a:ext uri="{FF2B5EF4-FFF2-40B4-BE49-F238E27FC236}">
                    <a16:creationId xmlns:a16="http://schemas.microsoft.com/office/drawing/2014/main" id="{2A60ACC0-C683-44AF-A1F6-CDB997E76731}"/>
                  </a:ext>
                </a:extLst>
              </p:cNvPr>
              <p:cNvGrpSpPr/>
              <p:nvPr/>
            </p:nvGrpSpPr>
            <p:grpSpPr>
              <a:xfrm>
                <a:off x="0" y="587826"/>
                <a:ext cx="5268687" cy="1175658"/>
                <a:chOff x="0" y="587826"/>
                <a:chExt cx="5268687" cy="1175658"/>
              </a:xfrm>
            </p:grpSpPr>
            <p:sp>
              <p:nvSpPr>
                <p:cNvPr id="13" name="Paralelogramo 12">
                  <a:extLst>
                    <a:ext uri="{FF2B5EF4-FFF2-40B4-BE49-F238E27FC236}">
                      <a16:creationId xmlns:a16="http://schemas.microsoft.com/office/drawing/2014/main" id="{EF058F88-E176-49B1-B820-8924D64B40DE}"/>
                    </a:ext>
                  </a:extLst>
                </p:cNvPr>
                <p:cNvSpPr/>
                <p:nvPr/>
              </p:nvSpPr>
              <p:spPr>
                <a:xfrm>
                  <a:off x="1" y="587827"/>
                  <a:ext cx="5268686" cy="1175657"/>
                </a:xfrm>
                <a:prstGeom prst="parallelogram">
                  <a:avLst>
                    <a:gd name="adj" fmla="val 102778"/>
                  </a:avLst>
                </a:prstGeom>
                <a:solidFill>
                  <a:srgbClr val="258DA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  <p:sp>
              <p:nvSpPr>
                <p:cNvPr id="15" name="Retângulo 14">
                  <a:extLst>
                    <a:ext uri="{FF2B5EF4-FFF2-40B4-BE49-F238E27FC236}">
                      <a16:creationId xmlns:a16="http://schemas.microsoft.com/office/drawing/2014/main" id="{ED7A6748-AD65-481B-9CFD-F57AAA4C8E85}"/>
                    </a:ext>
                  </a:extLst>
                </p:cNvPr>
                <p:cNvSpPr/>
                <p:nvPr/>
              </p:nvSpPr>
              <p:spPr>
                <a:xfrm>
                  <a:off x="0" y="587826"/>
                  <a:ext cx="1360714" cy="1175657"/>
                </a:xfrm>
                <a:prstGeom prst="rect">
                  <a:avLst/>
                </a:prstGeom>
                <a:solidFill>
                  <a:srgbClr val="258DA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</p:grpSp>
          <p:sp>
            <p:nvSpPr>
              <p:cNvPr id="23" name="Seta: Pentágono 22">
                <a:extLst>
                  <a:ext uri="{FF2B5EF4-FFF2-40B4-BE49-F238E27FC236}">
                    <a16:creationId xmlns:a16="http://schemas.microsoft.com/office/drawing/2014/main" id="{51CBF7FF-007A-44A7-9CC5-6B2EED64A36F}"/>
                  </a:ext>
                </a:extLst>
              </p:cNvPr>
              <p:cNvSpPr/>
              <p:nvPr/>
            </p:nvSpPr>
            <p:spPr>
              <a:xfrm flipH="1">
                <a:off x="5456854" y="2542"/>
                <a:ext cx="6836228" cy="1763484"/>
              </a:xfrm>
              <a:prstGeom prst="homePlate">
                <a:avLst>
                  <a:gd name="adj" fmla="val 63580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25" name="Triângulo isósceles 24">
                <a:extLst>
                  <a:ext uri="{FF2B5EF4-FFF2-40B4-BE49-F238E27FC236}">
                    <a16:creationId xmlns:a16="http://schemas.microsoft.com/office/drawing/2014/main" id="{DA00C51D-8223-4351-AB2C-B896C5F3B95F}"/>
                  </a:ext>
                </a:extLst>
              </p:cNvPr>
              <p:cNvSpPr/>
              <p:nvPr/>
            </p:nvSpPr>
            <p:spPr>
              <a:xfrm>
                <a:off x="7186444" y="1283904"/>
                <a:ext cx="1334281" cy="479579"/>
              </a:xfrm>
              <a:prstGeom prst="triangle">
                <a:avLst>
                  <a:gd name="adj" fmla="val 53161"/>
                </a:avLst>
              </a:prstGeom>
              <a:solidFill>
                <a:srgbClr val="3F96B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6" name="Paralelogramo 25">
                <a:extLst>
                  <a:ext uri="{FF2B5EF4-FFF2-40B4-BE49-F238E27FC236}">
                    <a16:creationId xmlns:a16="http://schemas.microsoft.com/office/drawing/2014/main" id="{524C9A7F-08A8-4823-B028-63CF094F482E}"/>
                  </a:ext>
                </a:extLst>
              </p:cNvPr>
              <p:cNvSpPr/>
              <p:nvPr/>
            </p:nvSpPr>
            <p:spPr>
              <a:xfrm flipH="1">
                <a:off x="7053940" y="1763208"/>
                <a:ext cx="5148944" cy="740229"/>
              </a:xfrm>
              <a:prstGeom prst="parallelogram">
                <a:avLst>
                  <a:gd name="adj" fmla="val 85030"/>
                </a:avLst>
              </a:prstGeom>
              <a:solidFill>
                <a:srgbClr val="C8667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7" name="Retângulo 26">
                <a:extLst>
                  <a:ext uri="{FF2B5EF4-FFF2-40B4-BE49-F238E27FC236}">
                    <a16:creationId xmlns:a16="http://schemas.microsoft.com/office/drawing/2014/main" id="{AC2770FC-625C-46B8-9179-34D7EB4D1404}"/>
                  </a:ext>
                </a:extLst>
              </p:cNvPr>
              <p:cNvSpPr/>
              <p:nvPr/>
            </p:nvSpPr>
            <p:spPr>
              <a:xfrm>
                <a:off x="11430004" y="1763208"/>
                <a:ext cx="863078" cy="740229"/>
              </a:xfrm>
              <a:prstGeom prst="rect">
                <a:avLst/>
              </a:prstGeom>
              <a:solidFill>
                <a:srgbClr val="C8667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</p:grpSp>
        <p:pic>
          <p:nvPicPr>
            <p:cNvPr id="46" name="Imagem 45">
              <a:extLst>
                <a:ext uri="{FF2B5EF4-FFF2-40B4-BE49-F238E27FC236}">
                  <a16:creationId xmlns:a16="http://schemas.microsoft.com/office/drawing/2014/main" id="{203484A5-EEA3-419F-8956-224D1C7F54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39067" y="-272879"/>
              <a:ext cx="6136184" cy="2897061"/>
            </a:xfrm>
            <a:prstGeom prst="rect">
              <a:avLst/>
            </a:prstGeom>
          </p:spPr>
        </p:pic>
        <p:sp>
          <p:nvSpPr>
            <p:cNvPr id="24" name="Triângulo Retângulo 23">
              <a:extLst>
                <a:ext uri="{FF2B5EF4-FFF2-40B4-BE49-F238E27FC236}">
                  <a16:creationId xmlns:a16="http://schemas.microsoft.com/office/drawing/2014/main" id="{5C406976-F92B-44B9-8D29-4DEB44D4D631}"/>
                </a:ext>
              </a:extLst>
            </p:cNvPr>
            <p:cNvSpPr/>
            <p:nvPr/>
          </p:nvSpPr>
          <p:spPr>
            <a:xfrm rot="18903924">
              <a:off x="6912578" y="-903767"/>
              <a:ext cx="1783396" cy="1817107"/>
            </a:xfrm>
            <a:prstGeom prst="rtTriangle">
              <a:avLst/>
            </a:prstGeom>
            <a:solidFill>
              <a:srgbClr val="0080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  <p:grpSp>
        <p:nvGrpSpPr>
          <p:cNvPr id="104" name="Agrupar 103">
            <a:extLst>
              <a:ext uri="{FF2B5EF4-FFF2-40B4-BE49-F238E27FC236}">
                <a16:creationId xmlns:a16="http://schemas.microsoft.com/office/drawing/2014/main" id="{19718E62-4DBA-4A9A-B2E9-05E679656FF5}"/>
              </a:ext>
            </a:extLst>
          </p:cNvPr>
          <p:cNvGrpSpPr/>
          <p:nvPr/>
        </p:nvGrpSpPr>
        <p:grpSpPr>
          <a:xfrm rot="10800000">
            <a:off x="-1" y="5343536"/>
            <a:ext cx="12203574" cy="2297043"/>
            <a:chOff x="-11575" y="-781688"/>
            <a:chExt cx="12203574" cy="2547712"/>
          </a:xfrm>
        </p:grpSpPr>
        <p:grpSp>
          <p:nvGrpSpPr>
            <p:cNvPr id="105" name="Agrupar 104">
              <a:extLst>
                <a:ext uri="{FF2B5EF4-FFF2-40B4-BE49-F238E27FC236}">
                  <a16:creationId xmlns:a16="http://schemas.microsoft.com/office/drawing/2014/main" id="{98920840-2848-4A82-8CD7-4104DA275670}"/>
                </a:ext>
              </a:extLst>
            </p:cNvPr>
            <p:cNvGrpSpPr/>
            <p:nvPr/>
          </p:nvGrpSpPr>
          <p:grpSpPr>
            <a:xfrm>
              <a:off x="-11575" y="-12841"/>
              <a:ext cx="12203574" cy="1778865"/>
              <a:chOff x="-11671" y="-12839"/>
              <a:chExt cx="12304753" cy="1778865"/>
            </a:xfrm>
          </p:grpSpPr>
          <p:sp>
            <p:nvSpPr>
              <p:cNvPr id="108" name="Meio-quadro 107">
                <a:extLst>
                  <a:ext uri="{FF2B5EF4-FFF2-40B4-BE49-F238E27FC236}">
                    <a16:creationId xmlns:a16="http://schemas.microsoft.com/office/drawing/2014/main" id="{FA57CBFD-5DB0-4A9B-A966-861E4976AFB5}"/>
                  </a:ext>
                </a:extLst>
              </p:cNvPr>
              <p:cNvSpPr/>
              <p:nvPr/>
            </p:nvSpPr>
            <p:spPr>
              <a:xfrm flipH="1">
                <a:off x="4327851" y="0"/>
                <a:ext cx="2258006" cy="1567543"/>
              </a:xfrm>
              <a:prstGeom prst="halfFrame">
                <a:avLst>
                  <a:gd name="adj1" fmla="val 83323"/>
                  <a:gd name="adj2" fmla="val 77001"/>
                </a:avLst>
              </a:prstGeom>
              <a:solidFill>
                <a:srgbClr val="006A88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109" name="Agrupar 108">
                <a:extLst>
                  <a:ext uri="{FF2B5EF4-FFF2-40B4-BE49-F238E27FC236}">
                    <a16:creationId xmlns:a16="http://schemas.microsoft.com/office/drawing/2014/main" id="{8B8051CF-03D3-4485-AA5B-66A5C5E41601}"/>
                  </a:ext>
                </a:extLst>
              </p:cNvPr>
              <p:cNvGrpSpPr/>
              <p:nvPr/>
            </p:nvGrpSpPr>
            <p:grpSpPr>
              <a:xfrm>
                <a:off x="-11671" y="-12839"/>
                <a:ext cx="6585857" cy="911286"/>
                <a:chOff x="-11671" y="-17118"/>
                <a:chExt cx="6585857" cy="1215046"/>
              </a:xfrm>
            </p:grpSpPr>
            <p:sp>
              <p:nvSpPr>
                <p:cNvPr id="117" name="Paralelogramo 116">
                  <a:extLst>
                    <a:ext uri="{FF2B5EF4-FFF2-40B4-BE49-F238E27FC236}">
                      <a16:creationId xmlns:a16="http://schemas.microsoft.com/office/drawing/2014/main" id="{97746DB6-83D2-4F28-9DC0-84FAA89F8941}"/>
                    </a:ext>
                  </a:extLst>
                </p:cNvPr>
                <p:cNvSpPr/>
                <p:nvPr/>
              </p:nvSpPr>
              <p:spPr>
                <a:xfrm>
                  <a:off x="-11671" y="22271"/>
                  <a:ext cx="6585857" cy="1175657"/>
                </a:xfrm>
                <a:prstGeom prst="parallelogram">
                  <a:avLst>
                    <a:gd name="adj" fmla="val 102778"/>
                  </a:avLst>
                </a:prstGeom>
                <a:solidFill>
                  <a:srgbClr val="006A8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  <p:sp>
              <p:nvSpPr>
                <p:cNvPr id="118" name="Retângulo 117">
                  <a:extLst>
                    <a:ext uri="{FF2B5EF4-FFF2-40B4-BE49-F238E27FC236}">
                      <a16:creationId xmlns:a16="http://schemas.microsoft.com/office/drawing/2014/main" id="{41E2DC74-B9EB-4DB0-BC28-573BE64E9D0C}"/>
                    </a:ext>
                  </a:extLst>
                </p:cNvPr>
                <p:cNvSpPr/>
                <p:nvPr/>
              </p:nvSpPr>
              <p:spPr>
                <a:xfrm>
                  <a:off x="0" y="-17118"/>
                  <a:ext cx="1360714" cy="1175657"/>
                </a:xfrm>
                <a:prstGeom prst="rect">
                  <a:avLst/>
                </a:prstGeom>
                <a:solidFill>
                  <a:srgbClr val="006A8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</p:grpSp>
          <p:grpSp>
            <p:nvGrpSpPr>
              <p:cNvPr id="110" name="Agrupar 109">
                <a:extLst>
                  <a:ext uri="{FF2B5EF4-FFF2-40B4-BE49-F238E27FC236}">
                    <a16:creationId xmlns:a16="http://schemas.microsoft.com/office/drawing/2014/main" id="{B55E7A0B-E3A1-4E40-9188-F99137C6F4CD}"/>
                  </a:ext>
                </a:extLst>
              </p:cNvPr>
              <p:cNvGrpSpPr/>
              <p:nvPr/>
            </p:nvGrpSpPr>
            <p:grpSpPr>
              <a:xfrm>
                <a:off x="0" y="587826"/>
                <a:ext cx="5268687" cy="1175658"/>
                <a:chOff x="0" y="587826"/>
                <a:chExt cx="5268687" cy="1175658"/>
              </a:xfrm>
            </p:grpSpPr>
            <p:sp>
              <p:nvSpPr>
                <p:cNvPr id="115" name="Paralelogramo 114">
                  <a:extLst>
                    <a:ext uri="{FF2B5EF4-FFF2-40B4-BE49-F238E27FC236}">
                      <a16:creationId xmlns:a16="http://schemas.microsoft.com/office/drawing/2014/main" id="{9777D48A-FAAF-4EC5-B621-92A80AE06231}"/>
                    </a:ext>
                  </a:extLst>
                </p:cNvPr>
                <p:cNvSpPr/>
                <p:nvPr/>
              </p:nvSpPr>
              <p:spPr>
                <a:xfrm>
                  <a:off x="1" y="587827"/>
                  <a:ext cx="5268686" cy="1175657"/>
                </a:xfrm>
                <a:prstGeom prst="parallelogram">
                  <a:avLst>
                    <a:gd name="adj" fmla="val 102778"/>
                  </a:avLst>
                </a:prstGeom>
                <a:solidFill>
                  <a:srgbClr val="258DA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  <p:sp>
              <p:nvSpPr>
                <p:cNvPr id="116" name="Retângulo 115">
                  <a:extLst>
                    <a:ext uri="{FF2B5EF4-FFF2-40B4-BE49-F238E27FC236}">
                      <a16:creationId xmlns:a16="http://schemas.microsoft.com/office/drawing/2014/main" id="{5C289AB7-000E-45C2-B458-721E9FA77404}"/>
                    </a:ext>
                  </a:extLst>
                </p:cNvPr>
                <p:cNvSpPr/>
                <p:nvPr/>
              </p:nvSpPr>
              <p:spPr>
                <a:xfrm>
                  <a:off x="0" y="587826"/>
                  <a:ext cx="1360714" cy="1175657"/>
                </a:xfrm>
                <a:prstGeom prst="rect">
                  <a:avLst/>
                </a:prstGeom>
                <a:solidFill>
                  <a:srgbClr val="258DA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</p:grpSp>
          <p:sp>
            <p:nvSpPr>
              <p:cNvPr id="111" name="Seta: Pentágono 110">
                <a:extLst>
                  <a:ext uri="{FF2B5EF4-FFF2-40B4-BE49-F238E27FC236}">
                    <a16:creationId xmlns:a16="http://schemas.microsoft.com/office/drawing/2014/main" id="{FC2164E7-C9EF-4BCD-B360-3557257FFFDB}"/>
                  </a:ext>
                </a:extLst>
              </p:cNvPr>
              <p:cNvSpPr/>
              <p:nvPr/>
            </p:nvSpPr>
            <p:spPr>
              <a:xfrm flipH="1">
                <a:off x="5456854" y="2542"/>
                <a:ext cx="6836228" cy="1763484"/>
              </a:xfrm>
              <a:prstGeom prst="homePlate">
                <a:avLst>
                  <a:gd name="adj" fmla="val 63580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12" name="Triângulo isósceles 111">
                <a:extLst>
                  <a:ext uri="{FF2B5EF4-FFF2-40B4-BE49-F238E27FC236}">
                    <a16:creationId xmlns:a16="http://schemas.microsoft.com/office/drawing/2014/main" id="{EC66D237-EE91-4F2C-B03B-676FB1555543}"/>
                  </a:ext>
                </a:extLst>
              </p:cNvPr>
              <p:cNvSpPr/>
              <p:nvPr/>
            </p:nvSpPr>
            <p:spPr>
              <a:xfrm>
                <a:off x="7186442" y="1231324"/>
                <a:ext cx="1334281" cy="532160"/>
              </a:xfrm>
              <a:prstGeom prst="triangle">
                <a:avLst>
                  <a:gd name="adj" fmla="val 37731"/>
                </a:avLst>
              </a:prstGeom>
              <a:solidFill>
                <a:srgbClr val="3F96B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107" name="Triângulo Retângulo 106">
              <a:extLst>
                <a:ext uri="{FF2B5EF4-FFF2-40B4-BE49-F238E27FC236}">
                  <a16:creationId xmlns:a16="http://schemas.microsoft.com/office/drawing/2014/main" id="{4C14AD47-C44C-477A-BD00-D822D9895548}"/>
                </a:ext>
              </a:extLst>
            </p:cNvPr>
            <p:cNvSpPr/>
            <p:nvPr/>
          </p:nvSpPr>
          <p:spPr>
            <a:xfrm rot="19181117">
              <a:off x="6939557" y="-781688"/>
              <a:ext cx="1659617" cy="1605677"/>
            </a:xfrm>
            <a:prstGeom prst="rtTriangle">
              <a:avLst/>
            </a:prstGeom>
            <a:solidFill>
              <a:srgbClr val="0080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</p:spTree>
    <p:extLst>
      <p:ext uri="{BB962C8B-B14F-4D97-AF65-F5344CB8AC3E}">
        <p14:creationId xmlns:p14="http://schemas.microsoft.com/office/powerpoint/2010/main" val="427307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039"/>
            <a:ext cx="12202884" cy="1390001"/>
            <a:chOff x="0" y="-9184"/>
            <a:chExt cx="12202884" cy="2512621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rgbClr val="006A88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9184"/>
              <a:ext cx="6585857" cy="890926"/>
              <a:chOff x="0" y="-12245"/>
              <a:chExt cx="6585857" cy="1187901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-12245"/>
                <a:ext cx="6585857" cy="1175658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>
                  <a:solidFill>
                    <a:srgbClr val="006A88"/>
                  </a:solidFill>
                </a:endParaRPr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>
                  <a:solidFill>
                    <a:srgbClr val="006A88"/>
                  </a:solidFill>
                </a:endParaRPr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>
                  <a:solidFill>
                    <a:srgbClr val="006A88"/>
                  </a:solidFill>
                </a:endParaRPr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>
                  <a:solidFill>
                    <a:srgbClr val="006A88"/>
                  </a:solidFill>
                </a:endParaRPr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9184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rgbClr val="006A88"/>
                </a:solidFill>
              </a:endParaRPr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255820"/>
              <a:ext cx="967377" cy="507661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rgbClr val="006A88"/>
                </a:solidFill>
              </a:endParaRPr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rgbClr val="006A88"/>
                </a:solidFill>
              </a:endParaRPr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rgbClr val="006A88"/>
                </a:solidFill>
              </a:endParaRPr>
            </a:p>
          </p:txBody>
        </p:sp>
      </p:grpSp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9047025">
            <a:off x="6972933" y="-469575"/>
            <a:ext cx="1011102" cy="951784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Retângulo 1"/>
          <p:cNvSpPr/>
          <p:nvPr/>
        </p:nvSpPr>
        <p:spPr>
          <a:xfrm>
            <a:off x="4565777" y="754416"/>
            <a:ext cx="6096000" cy="107721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PT" sz="3200" b="1" dirty="0" smtClean="0">
                <a:solidFill>
                  <a:srgbClr val="231F20"/>
                </a:solidFill>
                <a:latin typeface="Algerian" panose="04020705040A02060702" pitchFamily="82" charset="0"/>
                <a:ea typeface="Calibri" panose="020F0502020204030204" pitchFamily="34" charset="0"/>
                <a:cs typeface="Arial" panose="020B0604020202020204" pitchFamily="34" charset="0"/>
              </a:rPr>
              <a:t>4 º </a:t>
            </a:r>
            <a:r>
              <a:rPr lang="pt-PT" sz="3200" b="1" dirty="0">
                <a:solidFill>
                  <a:srgbClr val="231F20"/>
                </a:solidFill>
                <a:latin typeface="Algerian" panose="04020705040A02060702" pitchFamily="82" charset="0"/>
                <a:ea typeface="Calibri" panose="020F0502020204030204" pitchFamily="34" charset="0"/>
                <a:cs typeface="Arial" panose="020B0604020202020204" pitchFamily="34" charset="0"/>
              </a:rPr>
              <a:t>DIA</a:t>
            </a:r>
            <a:br>
              <a:rPr lang="pt-PT" sz="3200" b="1" dirty="0">
                <a:solidFill>
                  <a:srgbClr val="231F20"/>
                </a:solidFill>
                <a:latin typeface="Algerian" panose="04020705040A02060702" pitchFamily="82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pt-BR" sz="3200" dirty="0"/>
          </a:p>
        </p:txBody>
      </p:sp>
      <p:sp>
        <p:nvSpPr>
          <p:cNvPr id="4" name="Retângulo 3"/>
          <p:cNvSpPr/>
          <p:nvPr/>
        </p:nvSpPr>
        <p:spPr>
          <a:xfrm>
            <a:off x="212942" y="972486"/>
            <a:ext cx="11786992" cy="2972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dirty="0">
                <a:solidFill>
                  <a:srgbClr val="006A88"/>
                </a:solidFill>
              </a:rPr>
              <a:t> </a:t>
            </a:r>
          </a:p>
          <a:p>
            <a:pPr lvl="0"/>
            <a:r>
              <a:rPr lang="pt-BR" sz="2400" dirty="0" smtClean="0">
                <a:solidFill>
                  <a:srgbClr val="006A88"/>
                </a:solidFill>
              </a:rPr>
              <a:t>COPIE AS FORMAS NO CADERNO E LIGUE </a:t>
            </a:r>
            <a:r>
              <a:rPr lang="pt-BR" sz="2400" dirty="0">
                <a:solidFill>
                  <a:srgbClr val="006A88"/>
                </a:solidFill>
              </a:rPr>
              <a:t>OS OBJETOS DA ESQUERDA ÀS FORMAS PLANAS DE MESMO FORMATO DA </a:t>
            </a:r>
            <a:r>
              <a:rPr lang="pt-BR" sz="2400" dirty="0" smtClean="0">
                <a:solidFill>
                  <a:srgbClr val="006A88"/>
                </a:solidFill>
              </a:rPr>
              <a:t>DIREITA:</a:t>
            </a:r>
            <a:endParaRPr lang="pt-BR" sz="2400" dirty="0">
              <a:solidFill>
                <a:srgbClr val="006A88"/>
              </a:solidFill>
            </a:endParaRPr>
          </a:p>
          <a:p>
            <a:r>
              <a:rPr lang="pt-BR" sz="2400" dirty="0">
                <a:solidFill>
                  <a:srgbClr val="006A88"/>
                </a:solidFill>
              </a:rPr>
              <a:t> </a:t>
            </a:r>
          </a:p>
          <a:p>
            <a:pPr algn="just">
              <a:lnSpc>
                <a:spcPct val="115000"/>
              </a:lnSpc>
              <a:spcBef>
                <a:spcPts val="500"/>
              </a:spcBef>
            </a:pPr>
            <a:endParaRPr lang="pt-BR" sz="3200" dirty="0">
              <a:solidFill>
                <a:srgbClr val="006A88"/>
              </a:solidFill>
            </a:endParaRPr>
          </a:p>
          <a:p>
            <a:pPr algn="just">
              <a:lnSpc>
                <a:spcPct val="115000"/>
              </a:lnSpc>
              <a:spcBef>
                <a:spcPts val="500"/>
              </a:spcBef>
            </a:pPr>
            <a:endParaRPr lang="pt-BR" sz="4000" dirty="0">
              <a:solidFill>
                <a:srgbClr val="006A88"/>
              </a:solidFill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 rotWithShape="1">
          <a:blip r:embed="rId2"/>
          <a:srcRect l="30000" t="11947" r="30724" b="24480"/>
          <a:stretch/>
        </p:blipFill>
        <p:spPr>
          <a:xfrm>
            <a:off x="5100392" y="1775520"/>
            <a:ext cx="4756183" cy="4811516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063937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039"/>
            <a:ext cx="12202884" cy="1390001"/>
            <a:chOff x="0" y="-9184"/>
            <a:chExt cx="12202884" cy="2512621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9184"/>
              <a:ext cx="6585857" cy="890926"/>
              <a:chOff x="0" y="-12245"/>
              <a:chExt cx="6585857" cy="1187901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-12245"/>
                <a:ext cx="6585857" cy="1175658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9184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255820"/>
              <a:ext cx="967377" cy="507661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9047025">
            <a:off x="6972933" y="-469575"/>
            <a:ext cx="1011102" cy="951784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Retângulo 17"/>
          <p:cNvSpPr/>
          <p:nvPr/>
        </p:nvSpPr>
        <p:spPr>
          <a:xfrm>
            <a:off x="841954" y="1309884"/>
            <a:ext cx="11487806" cy="25499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Bef>
                <a:spcPts val="500"/>
              </a:spcBef>
            </a:pPr>
            <a:r>
              <a:rPr lang="pt-BR" sz="2400" dirty="0" smtClean="0">
                <a:solidFill>
                  <a:srgbClr val="0080A5"/>
                </a:solidFill>
              </a:rPr>
              <a:t>COPIE </a:t>
            </a:r>
            <a:r>
              <a:rPr lang="pt-BR" sz="2400" dirty="0">
                <a:solidFill>
                  <a:srgbClr val="0080A5"/>
                </a:solidFill>
              </a:rPr>
              <a:t>AS FORMAS E AS LETRAS DO NOME DAS </a:t>
            </a:r>
            <a:r>
              <a:rPr lang="pt-BR" sz="2400" dirty="0" smtClean="0">
                <a:solidFill>
                  <a:srgbClr val="0080A5"/>
                </a:solidFill>
              </a:rPr>
              <a:t>FORMAS NO SEU CADERNO E PINTE. </a:t>
            </a:r>
            <a:endParaRPr lang="pt-BR" sz="2400" dirty="0">
              <a:solidFill>
                <a:srgbClr val="0080A5"/>
              </a:solidFill>
            </a:endParaRPr>
          </a:p>
          <a:p>
            <a:pPr algn="just">
              <a:lnSpc>
                <a:spcPct val="115000"/>
              </a:lnSpc>
              <a:spcBef>
                <a:spcPts val="500"/>
              </a:spcBef>
            </a:pPr>
            <a:endParaRPr lang="pt-BR" sz="3200" dirty="0">
              <a:solidFill>
                <a:srgbClr val="0080A5"/>
              </a:solidFill>
            </a:endParaRPr>
          </a:p>
          <a:p>
            <a:pPr algn="just">
              <a:lnSpc>
                <a:spcPct val="115000"/>
              </a:lnSpc>
              <a:spcBef>
                <a:spcPts val="500"/>
              </a:spcBef>
            </a:pPr>
            <a:endParaRPr lang="pt-BR" sz="3200" dirty="0">
              <a:solidFill>
                <a:srgbClr val="0080A5"/>
              </a:solidFill>
            </a:endParaRPr>
          </a:p>
          <a:p>
            <a:pPr algn="just">
              <a:lnSpc>
                <a:spcPct val="115000"/>
              </a:lnSpc>
              <a:spcBef>
                <a:spcPts val="500"/>
              </a:spcBef>
            </a:pPr>
            <a:endParaRPr lang="pt-BR" sz="4000" dirty="0">
              <a:solidFill>
                <a:srgbClr val="0080A5"/>
              </a:solidFill>
            </a:endParaRPr>
          </a:p>
        </p:txBody>
      </p:sp>
      <p:pic>
        <p:nvPicPr>
          <p:cNvPr id="19" name="Imagem 18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6925" y="1911633"/>
            <a:ext cx="8325854" cy="4693704"/>
          </a:xfrm>
          <a:prstGeom prst="rect">
            <a:avLst/>
          </a:prstGeom>
          <a:ln w="19050">
            <a:noFill/>
          </a:ln>
        </p:spPr>
      </p:pic>
    </p:spTree>
    <p:extLst>
      <p:ext uri="{BB962C8B-B14F-4D97-AF65-F5344CB8AC3E}">
        <p14:creationId xmlns:p14="http://schemas.microsoft.com/office/powerpoint/2010/main" val="628774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039"/>
            <a:ext cx="12202884" cy="1390001"/>
            <a:chOff x="0" y="-9184"/>
            <a:chExt cx="12202884" cy="2512621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9184"/>
              <a:ext cx="6585857" cy="890926"/>
              <a:chOff x="0" y="-12245"/>
              <a:chExt cx="6585857" cy="1187901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-12245"/>
                <a:ext cx="6585857" cy="1175658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9184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255820"/>
              <a:ext cx="967377" cy="507661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9047025">
            <a:off x="6972933" y="-469575"/>
            <a:ext cx="1011102" cy="951784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Retângulo 10"/>
          <p:cNvSpPr/>
          <p:nvPr/>
        </p:nvSpPr>
        <p:spPr>
          <a:xfrm>
            <a:off x="291571" y="1393890"/>
            <a:ext cx="11739485" cy="10700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  <a:spcAft>
                <a:spcPts val="1000"/>
              </a:spcAft>
            </a:pPr>
            <a:r>
              <a:rPr lang="pt-BR" sz="2400" dirty="0" smtClean="0">
                <a:solidFill>
                  <a:srgbClr val="0080A5"/>
                </a:solidFill>
              </a:rPr>
              <a:t>COPIE NO CADERNO E FAÇA A </a:t>
            </a:r>
            <a:r>
              <a:rPr lang="pt-BR" sz="2400" dirty="0">
                <a:solidFill>
                  <a:srgbClr val="0080A5"/>
                </a:solidFill>
              </a:rPr>
              <a:t>CRUZADINHA COM O NOME DAS FORMAS GEOMÉTRICAS</a:t>
            </a:r>
            <a:r>
              <a:rPr lang="pt-BR" sz="2400" dirty="0" smtClean="0">
                <a:solidFill>
                  <a:srgbClr val="0080A5"/>
                </a:solidFill>
              </a:rPr>
              <a:t>.</a:t>
            </a:r>
            <a:r>
              <a:rPr lang="pt-BR" sz="2400" dirty="0" smtClean="0"/>
              <a:t> 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pt-BR" sz="2400" dirty="0">
              <a:solidFill>
                <a:srgbClr val="0080A5"/>
              </a:solidFill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049" name="Tinta 36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987800" y="-34925"/>
              <a:ext cx="69850" cy="155575"/>
            </p14:xfrm>
          </p:contentPart>
        </mc:Choice>
        <mc:Fallback xmlns="">
          <p:pic>
            <p:nvPicPr>
              <p:cNvPr id="2049" name="Tinta 36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982399" y="-43949"/>
                <a:ext cx="78851" cy="171457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2051" name="Tinta 38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63500" y="7938"/>
              <a:ext cx="103188" cy="123825"/>
            </p14:xfrm>
          </p:contentPart>
        </mc:Choice>
        <mc:Fallback xmlns="">
          <p:pic>
            <p:nvPicPr>
              <p:cNvPr id="2051" name="Tinta 38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54184" y="1079"/>
                <a:ext cx="121461" cy="14007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2050" name="Tinta 43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76200" y="139700"/>
              <a:ext cx="128588" cy="146050"/>
            </p14:xfrm>
          </p:contentPart>
        </mc:Choice>
        <mc:Fallback xmlns="">
          <p:pic>
            <p:nvPicPr>
              <p:cNvPr id="2050" name="Tinta 43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67604" y="131406"/>
                <a:ext cx="146497" cy="164802"/>
              </a:xfrm>
              <a:prstGeom prst="rect">
                <a:avLst/>
              </a:prstGeom>
            </p:spPr>
          </p:pic>
        </mc:Fallback>
      </mc:AlternateContent>
      <p:sp>
        <p:nvSpPr>
          <p:cNvPr id="1026" name="Caixa de Texto 2"/>
          <p:cNvSpPr txBox="1">
            <a:spLocks noChangeArrowheads="1"/>
          </p:cNvSpPr>
          <p:nvPr/>
        </p:nvSpPr>
        <p:spPr bwMode="auto">
          <a:xfrm>
            <a:off x="419100" y="2266950"/>
            <a:ext cx="5800725" cy="42862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57200" marR="0" lvl="1" indent="0" algn="just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1. Forma que não possui lados. Uma moeda tem o seu formato;</a:t>
            </a:r>
          </a:p>
          <a:p>
            <a:pPr marL="457200" marR="0" lvl="1" indent="0" algn="just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2. Forma que tem três lados;</a:t>
            </a:r>
          </a:p>
          <a:p>
            <a:pPr marL="457200" marR="0" lvl="1" indent="0" algn="just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3. Forma que tem quatro lados, iguais ou não. Os lados que se encostam são perpendiculares. Uma cédula de dinheiro tem o seu formato;</a:t>
            </a:r>
          </a:p>
          <a:p>
            <a:pPr marL="457200" marR="0" lvl="1" indent="0" algn="just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4. Forma que tem apenas dois lados opostos que são paralelos. Quadra de basquete tem, mas campo de futebol não tem;</a:t>
            </a:r>
          </a:p>
          <a:p>
            <a:pPr marL="457200" marR="0" lvl="1" indent="0" algn="just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5. Forma que tem quatro lados iguais. Os lados que se encostam não são perpendiculares. Se parece com uma pipa;</a:t>
            </a:r>
          </a:p>
          <a:p>
            <a:pPr marL="457200" marR="0" lvl="1" indent="0" algn="just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6. Forma que tem quatro lados iguais. Os lados que se encostam são perpendiculares. Um tabuleiro de xadrez tem várias formas como essa.</a:t>
            </a:r>
            <a:endParaRPr kumimoji="0" lang="pt-BR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9"/>
          <a:srcRect l="26367" t="24667" r="24805" b="13333"/>
          <a:stretch>
            <a:fillRect/>
          </a:stretch>
        </p:blipFill>
        <p:spPr bwMode="auto">
          <a:xfrm>
            <a:off x="6534150" y="2171700"/>
            <a:ext cx="5238750" cy="422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192081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329</TotalTime>
  <Words>200</Words>
  <Application>Microsoft Office PowerPoint</Application>
  <PresentationFormat>Widescreen</PresentationFormat>
  <Paragraphs>17</Paragraphs>
  <Slides>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10" baseType="lpstr">
      <vt:lpstr>Algerian</vt:lpstr>
      <vt:lpstr>Arial</vt:lpstr>
      <vt:lpstr>Calibri</vt:lpstr>
      <vt:lpstr>Calibri Light</vt:lpstr>
      <vt:lpstr>Times New Roman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Laís Costa</dc:creator>
  <cp:lastModifiedBy>Mariana Ferreira Provetti</cp:lastModifiedBy>
  <cp:revision>29</cp:revision>
  <dcterms:created xsi:type="dcterms:W3CDTF">2020-03-26T18:29:34Z</dcterms:created>
  <dcterms:modified xsi:type="dcterms:W3CDTF">2020-04-03T19:46:48Z</dcterms:modified>
</cp:coreProperties>
</file>