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charts/chart7.xml" ContentType="application/vnd.openxmlformats-officedocument.drawingml.chart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45"/>
  </p:notesMasterIdLst>
  <p:sldIdLst>
    <p:sldId id="378" r:id="rId2"/>
    <p:sldId id="982" r:id="rId3"/>
    <p:sldId id="983" r:id="rId4"/>
    <p:sldId id="462" r:id="rId5"/>
    <p:sldId id="418" r:id="rId6"/>
    <p:sldId id="452" r:id="rId7"/>
    <p:sldId id="970" r:id="rId8"/>
    <p:sldId id="958" r:id="rId9"/>
    <p:sldId id="457" r:id="rId10"/>
    <p:sldId id="976" r:id="rId11"/>
    <p:sldId id="961" r:id="rId12"/>
    <p:sldId id="453" r:id="rId13"/>
    <p:sldId id="974" r:id="rId14"/>
    <p:sldId id="959" r:id="rId15"/>
    <p:sldId id="455" r:id="rId16"/>
    <p:sldId id="977" r:id="rId17"/>
    <p:sldId id="962" r:id="rId18"/>
    <p:sldId id="454" r:id="rId19"/>
    <p:sldId id="975" r:id="rId20"/>
    <p:sldId id="960" r:id="rId21"/>
    <p:sldId id="456" r:id="rId22"/>
    <p:sldId id="978" r:id="rId23"/>
    <p:sldId id="963" r:id="rId24"/>
    <p:sldId id="442" r:id="rId25"/>
    <p:sldId id="971" r:id="rId26"/>
    <p:sldId id="965" r:id="rId27"/>
    <p:sldId id="467" r:id="rId28"/>
    <p:sldId id="979" r:id="rId29"/>
    <p:sldId id="964" r:id="rId30"/>
    <p:sldId id="465" r:id="rId31"/>
    <p:sldId id="972" r:id="rId32"/>
    <p:sldId id="966" r:id="rId33"/>
    <p:sldId id="468" r:id="rId34"/>
    <p:sldId id="980" r:id="rId35"/>
    <p:sldId id="968" r:id="rId36"/>
    <p:sldId id="466" r:id="rId37"/>
    <p:sldId id="973" r:id="rId38"/>
    <p:sldId id="967" r:id="rId39"/>
    <p:sldId id="469" r:id="rId40"/>
    <p:sldId id="981" r:id="rId41"/>
    <p:sldId id="969" r:id="rId42"/>
    <p:sldId id="984" r:id="rId43"/>
    <p:sldId id="985" r:id="rId44"/>
  </p:sldIdLst>
  <p:sldSz cx="9144000" cy="5143500" type="screen16x9"/>
  <p:notesSz cx="6858000" cy="9144000"/>
  <p:embeddedFontLst>
    <p:embeddedFont>
      <p:font typeface="Barlow Light" panose="020B060402020202020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Raleway ExtraBold" panose="020B0604020202020204" charset="0"/>
      <p:bold r:id="rId54"/>
      <p:boldItalic r:id="rId55"/>
    </p:embeddedFont>
    <p:embeddedFont>
      <p:font typeface="Raleway Thin" panose="020B0604020202020204" charset="0"/>
      <p:regular r:id="rId56"/>
      <p:bold r:id="rId57"/>
      <p:italic r:id="rId58"/>
      <p:boldItalic r:id="rId59"/>
    </p:embeddedFont>
    <p:embeddedFont>
      <p:font typeface="Segoe UI" panose="020B0502040204020203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ACC"/>
    <a:srgbClr val="02CE46"/>
    <a:srgbClr val="56CE7E"/>
    <a:srgbClr val="98D49B"/>
    <a:srgbClr val="D5EFD8"/>
    <a:srgbClr val="B3E1B9"/>
    <a:srgbClr val="FEB324"/>
    <a:srgbClr val="33CCCC"/>
    <a:srgbClr val="F29F3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1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font" Target="fonts/font1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66610001743848E-2"/>
          <c:y val="7.316772357161494E-2"/>
          <c:w val="0.90090933342880142"/>
          <c:h val="0.80570850297595642"/>
        </c:manualLayout>
      </c:layout>
      <c:lineChart>
        <c:grouping val="standard"/>
        <c:varyColors val="0"/>
        <c:ser>
          <c:idx val="1"/>
          <c:order val="1"/>
          <c:tx>
            <c:strRef>
              <c:f>Planilha1!$B$1</c:f>
              <c:strCache>
                <c:ptCount val="1"/>
                <c:pt idx="0">
                  <c:v>Proficiência - LP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5AC-44A3-A93E-AC14FD2650ED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Planilha1!$A$2:$A$10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2021</c:v>
                </c:pt>
              </c:numCache>
            </c:numRef>
          </c:cat>
          <c:val>
            <c:numRef>
              <c:f>Planilha1!$B$2:$B$10</c:f>
              <c:numCache>
                <c:formatCode>0</c:formatCode>
                <c:ptCount val="9"/>
                <c:pt idx="0">
                  <c:v>539.85607989146695</c:v>
                </c:pt>
                <c:pt idx="1">
                  <c:v>535.5</c:v>
                </c:pt>
                <c:pt idx="2">
                  <c:v>532.85470918855299</c:v>
                </c:pt>
                <c:pt idx="3">
                  <c:v>527.85304016935004</c:v>
                </c:pt>
                <c:pt idx="4">
                  <c:v>536.67098997852804</c:v>
                </c:pt>
                <c:pt idx="5">
                  <c:v>547.94994881834305</c:v>
                </c:pt>
                <c:pt idx="6">
                  <c:v>523.95838528460695</c:v>
                </c:pt>
                <c:pt idx="7">
                  <c:v>545.07103045168003</c:v>
                </c:pt>
                <c:pt idx="8">
                  <c:v>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AC-44A3-A93E-AC14FD265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1884592"/>
        <c:axId val="18618965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Planilha1!$A$1</c15:sqref>
                        </c15:formulaRef>
                      </c:ext>
                    </c:extLst>
                    <c:strCache>
                      <c:ptCount val="1"/>
                      <c:pt idx="0">
                        <c:v>Coluna1</c:v>
                      </c:pt>
                    </c:strCache>
                  </c:strRef>
                </c:tx>
                <c:spPr>
                  <a:ln w="25400" cap="rnd">
                    <a:solidFill>
                      <a:srgbClr val="002060"/>
                    </a:solidFill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rgbClr val="002060"/>
                    </a:solidFill>
                    <a:ln w="6351">
                      <a:noFill/>
                    </a:ln>
                  </c:spPr>
                </c:marker>
                <c:dLbls>
                  <c:dLbl>
                    <c:idx val="11"/>
                    <c:spPr>
                      <a:solidFill>
                        <a:srgbClr val="002060"/>
                      </a:solidFill>
                      <a:ln w="25404">
                        <a:noFill/>
                      </a:ln>
                    </c:spPr>
                    <c:txPr>
                      <a:bodyPr rot="0" vert="horz"/>
                      <a:lstStyle/>
                      <a:p>
                        <a:pPr>
                          <a:defRPr sz="1050">
                            <a:solidFill>
                              <a:schemeClr val="bg1"/>
                            </a:solidFill>
                          </a:defRPr>
                        </a:pPr>
                        <a:endParaRPr lang="pt-BR"/>
                      </a:p>
                    </c:txPr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2-85AC-44A3-A93E-AC14FD2650ED}"/>
                      </c:ext>
                    </c:extLst>
                  </c:dLbl>
                  <c:spPr>
                    <a:noFill/>
                    <a:ln w="25404">
                      <a:noFill/>
                    </a:ln>
                  </c:spPr>
                  <c:txPr>
                    <a:bodyPr rot="0" vert="horz"/>
                    <a:lstStyle/>
                    <a:p>
                      <a:pPr>
                        <a:defRPr sz="1050">
                          <a:solidFill>
                            <a:schemeClr val="tx1"/>
                          </a:solidFill>
                        </a:defRPr>
                      </a:pPr>
                      <a:endParaRPr lang="pt-B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Planilha1!$A$2:$A$10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Planilha1!$A$2:$A$10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2021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3-85AC-44A3-A93E-AC14FD2650ED}"/>
                  </c:ext>
                </c:extLst>
              </c15:ser>
            </c15:filteredLineSeries>
          </c:ext>
        </c:extLst>
      </c:lineChart>
      <c:catAx>
        <c:axId val="186188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6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861896560"/>
        <c:crosses val="autoZero"/>
        <c:auto val="1"/>
        <c:lblAlgn val="ctr"/>
        <c:lblOffset val="100"/>
        <c:noMultiLvlLbl val="0"/>
      </c:catAx>
      <c:valAx>
        <c:axId val="1861896560"/>
        <c:scaling>
          <c:orientation val="minMax"/>
          <c:max val="650"/>
          <c:min val="45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6351">
            <a:solidFill>
              <a:schemeClr val="tx1">
                <a:lumMod val="65000"/>
                <a:lumOff val="3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861884592"/>
        <c:crosses val="autoZero"/>
        <c:crossBetween val="between"/>
        <c:majorUnit val="50"/>
      </c:valAx>
      <c:spPr>
        <a:noFill/>
        <a:ln w="254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34541396860804E-2"/>
          <c:y val="7.316772357161494E-2"/>
          <c:w val="0.90534142773437554"/>
          <c:h val="0.80570850297595642"/>
        </c:manualLayout>
      </c:layout>
      <c:lineChart>
        <c:grouping val="standard"/>
        <c:varyColors val="0"/>
        <c:ser>
          <c:idx val="1"/>
          <c:order val="1"/>
          <c:tx>
            <c:strRef>
              <c:f>Planilha1!$B$1</c:f>
              <c:strCache>
                <c:ptCount val="1"/>
                <c:pt idx="0">
                  <c:v>Proficiência - LP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DB5-47F0-9C18-BD255FF1AB7B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Planilha1!$A$2:$A$10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2021</c:v>
                </c:pt>
              </c:numCache>
            </c:numRef>
          </c:cat>
          <c:val>
            <c:numRef>
              <c:f>Planilha1!$B$2:$B$10</c:f>
              <c:numCache>
                <c:formatCode>0</c:formatCode>
                <c:ptCount val="9"/>
                <c:pt idx="0">
                  <c:v>565.88840950720396</c:v>
                </c:pt>
                <c:pt idx="1">
                  <c:v>563.5</c:v>
                </c:pt>
                <c:pt idx="2">
                  <c:v>567.00045784225199</c:v>
                </c:pt>
                <c:pt idx="3">
                  <c:v>557.27088360189202</c:v>
                </c:pt>
                <c:pt idx="4">
                  <c:v>575.36271082437599</c:v>
                </c:pt>
                <c:pt idx="5">
                  <c:v>588.26547681909904</c:v>
                </c:pt>
                <c:pt idx="6">
                  <c:v>554.37603829569696</c:v>
                </c:pt>
                <c:pt idx="7">
                  <c:v>580.52438219268595</c:v>
                </c:pt>
                <c:pt idx="8">
                  <c:v>577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B5-47F0-9C18-BD255FF1A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1901456"/>
        <c:axId val="18618954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Planilha1!$A$1</c15:sqref>
                        </c15:formulaRef>
                      </c:ext>
                    </c:extLst>
                    <c:strCache>
                      <c:ptCount val="1"/>
                      <c:pt idx="0">
                        <c:v>Coluna1</c:v>
                      </c:pt>
                    </c:strCache>
                  </c:strRef>
                </c:tx>
                <c:spPr>
                  <a:ln w="25400" cap="rnd">
                    <a:solidFill>
                      <a:srgbClr val="002060"/>
                    </a:solidFill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rgbClr val="002060"/>
                    </a:solidFill>
                    <a:ln w="6351">
                      <a:noFill/>
                    </a:ln>
                  </c:spPr>
                </c:marker>
                <c:dLbls>
                  <c:dLbl>
                    <c:idx val="11"/>
                    <c:spPr>
                      <a:solidFill>
                        <a:srgbClr val="002060"/>
                      </a:solidFill>
                      <a:ln w="25404">
                        <a:noFill/>
                      </a:ln>
                    </c:spPr>
                    <c:txPr>
                      <a:bodyPr rot="0" vert="horz"/>
                      <a:lstStyle/>
                      <a:p>
                        <a:pPr>
                          <a:defRPr sz="1050">
                            <a:solidFill>
                              <a:schemeClr val="bg1"/>
                            </a:solidFill>
                          </a:defRPr>
                        </a:pPr>
                        <a:endParaRPr lang="pt-BR"/>
                      </a:p>
                    </c:txPr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2-4DB5-47F0-9C18-BD255FF1AB7B}"/>
                      </c:ext>
                    </c:extLst>
                  </c:dLbl>
                  <c:spPr>
                    <a:noFill/>
                    <a:ln w="25404">
                      <a:noFill/>
                    </a:ln>
                  </c:spPr>
                  <c:txPr>
                    <a:bodyPr rot="0" vert="horz"/>
                    <a:lstStyle/>
                    <a:p>
                      <a:pPr>
                        <a:defRPr sz="1050">
                          <a:solidFill>
                            <a:schemeClr val="tx1"/>
                          </a:solidFill>
                        </a:defRPr>
                      </a:pPr>
                      <a:endParaRPr lang="pt-B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Planilha1!$A$2:$A$10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Planilha1!$A$2:$A$10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2021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3-4DB5-47F0-9C18-BD255FF1AB7B}"/>
                  </c:ext>
                </c:extLst>
              </c15:ser>
            </c15:filteredLineSeries>
          </c:ext>
        </c:extLst>
      </c:lineChart>
      <c:catAx>
        <c:axId val="186190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6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861895472"/>
        <c:crosses val="autoZero"/>
        <c:auto val="1"/>
        <c:lblAlgn val="ctr"/>
        <c:lblOffset val="100"/>
        <c:noMultiLvlLbl val="0"/>
      </c:catAx>
      <c:valAx>
        <c:axId val="1861895472"/>
        <c:scaling>
          <c:orientation val="minMax"/>
          <c:max val="700"/>
          <c:min val="45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6351">
            <a:solidFill>
              <a:schemeClr val="tx1">
                <a:lumMod val="65000"/>
                <a:lumOff val="3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861901456"/>
        <c:crosses val="autoZero"/>
        <c:crossBetween val="between"/>
        <c:majorUnit val="50"/>
      </c:valAx>
      <c:spPr>
        <a:noFill/>
        <a:ln w="254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81526940210137E-2"/>
          <c:y val="6.9527751600987758E-2"/>
          <c:w val="0.91319598544500125"/>
          <c:h val="0.80570850297595642"/>
        </c:manualLayout>
      </c:layout>
      <c:lineChart>
        <c:grouping val="standard"/>
        <c:varyColors val="0"/>
        <c:ser>
          <c:idx val="1"/>
          <c:order val="1"/>
          <c:tx>
            <c:strRef>
              <c:f>Planilha1!$B$1</c:f>
              <c:strCache>
                <c:ptCount val="1"/>
                <c:pt idx="0">
                  <c:v>Proficiência - LP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Planilha1!$A$2:$A$10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2021</c:v>
                </c:pt>
              </c:numCache>
            </c:numRef>
          </c:cat>
          <c:val>
            <c:numRef>
              <c:f>Planilha1!$B$2:$B$10</c:f>
              <c:numCache>
                <c:formatCode>0</c:formatCode>
                <c:ptCount val="9"/>
                <c:pt idx="0">
                  <c:v>585.53752689054795</c:v>
                </c:pt>
                <c:pt idx="1">
                  <c:v>588.20000000000005</c:v>
                </c:pt>
                <c:pt idx="2">
                  <c:v>589.75401761389503</c:v>
                </c:pt>
                <c:pt idx="3">
                  <c:v>581.43479629062995</c:v>
                </c:pt>
                <c:pt idx="4">
                  <c:v>593.02861967276999</c:v>
                </c:pt>
                <c:pt idx="5">
                  <c:v>611.29425358723199</c:v>
                </c:pt>
                <c:pt idx="6">
                  <c:v>576.28747904356806</c:v>
                </c:pt>
                <c:pt idx="7">
                  <c:v>610.94988424143196</c:v>
                </c:pt>
                <c:pt idx="8">
                  <c:v>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FF-4ABF-9401-62438AC85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34860816"/>
        <c:axId val="183486136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Planilha1!$A$1</c15:sqref>
                        </c15:formulaRef>
                      </c:ext>
                    </c:extLst>
                    <c:strCache>
                      <c:ptCount val="1"/>
                      <c:pt idx="0">
                        <c:v>Coluna1</c:v>
                      </c:pt>
                    </c:strCache>
                  </c:strRef>
                </c:tx>
                <c:spPr>
                  <a:ln w="25400" cap="rnd">
                    <a:solidFill>
                      <a:srgbClr val="002060"/>
                    </a:solidFill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rgbClr val="002060"/>
                    </a:solidFill>
                    <a:ln w="6351">
                      <a:noFill/>
                    </a:ln>
                  </c:spPr>
                </c:marker>
                <c:dLbls>
                  <c:dLbl>
                    <c:idx val="11"/>
                    <c:spPr>
                      <a:solidFill>
                        <a:srgbClr val="002060"/>
                      </a:solidFill>
                      <a:ln w="25404">
                        <a:noFill/>
                      </a:ln>
                    </c:spPr>
                    <c:txPr>
                      <a:bodyPr rot="0" vert="horz"/>
                      <a:lstStyle/>
                      <a:p>
                        <a:pPr>
                          <a:defRPr sz="1050">
                            <a:solidFill>
                              <a:schemeClr val="bg1"/>
                            </a:solidFill>
                          </a:defRPr>
                        </a:pPr>
                        <a:endParaRPr lang="pt-BR"/>
                      </a:p>
                    </c:txPr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2-01FF-4ABF-9401-62438AC85EE7}"/>
                      </c:ext>
                    </c:extLst>
                  </c:dLbl>
                  <c:spPr>
                    <a:noFill/>
                    <a:ln w="25404">
                      <a:noFill/>
                    </a:ln>
                  </c:spPr>
                  <c:txPr>
                    <a:bodyPr rot="0" vert="horz"/>
                    <a:lstStyle/>
                    <a:p>
                      <a:pPr>
                        <a:defRPr sz="1050">
                          <a:solidFill>
                            <a:schemeClr val="tx1"/>
                          </a:solidFill>
                        </a:defRPr>
                      </a:pPr>
                      <a:endParaRPr lang="pt-B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Planilha1!$A$2:$A$10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Planilha1!$A$2:$A$10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2021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3-01FF-4ABF-9401-62438AC85EE7}"/>
                  </c:ext>
                </c:extLst>
              </c15:ser>
            </c15:filteredLineSeries>
          </c:ext>
        </c:extLst>
      </c:lineChart>
      <c:catAx>
        <c:axId val="183486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6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834861360"/>
        <c:crosses val="autoZero"/>
        <c:auto val="1"/>
        <c:lblAlgn val="ctr"/>
        <c:lblOffset val="100"/>
        <c:noMultiLvlLbl val="0"/>
      </c:catAx>
      <c:valAx>
        <c:axId val="1834861360"/>
        <c:scaling>
          <c:orientation val="minMax"/>
          <c:max val="750"/>
          <c:min val="45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6351">
            <a:solidFill>
              <a:schemeClr val="tx1">
                <a:lumMod val="65000"/>
                <a:lumOff val="3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834860816"/>
        <c:crosses val="autoZero"/>
        <c:crossBetween val="between"/>
        <c:majorUnit val="50"/>
      </c:valAx>
      <c:spPr>
        <a:noFill/>
        <a:ln w="254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08168595024829E-2"/>
          <c:y val="7.316772357161494E-2"/>
          <c:w val="0.89926784148459349"/>
          <c:h val="0.80570850297595642"/>
        </c:manualLayout>
      </c:layout>
      <c:lineChart>
        <c:grouping val="standard"/>
        <c:varyColors val="0"/>
        <c:ser>
          <c:idx val="1"/>
          <c:order val="1"/>
          <c:tx>
            <c:strRef>
              <c:f>Planilha1!$B$1</c:f>
              <c:strCache>
                <c:ptCount val="1"/>
                <c:pt idx="0">
                  <c:v>Proficiência - LP</c:v>
                </c:pt>
              </c:strCache>
            </c:strRef>
          </c:tx>
          <c:spPr>
            <a:ln w="25400">
              <a:solidFill>
                <a:srgbClr val="002060"/>
              </a:solidFill>
            </a:ln>
          </c:spPr>
          <c:marker>
            <c:symbol val="square"/>
            <c:size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Planilha1!$A$2:$A$10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2021</c:v>
                </c:pt>
              </c:numCache>
            </c:numRef>
          </c:cat>
          <c:val>
            <c:numRef>
              <c:f>Planilha1!$B$2:$B$10</c:f>
              <c:numCache>
                <c:formatCode>General</c:formatCode>
                <c:ptCount val="9"/>
                <c:pt idx="0">
                  <c:v>195</c:v>
                </c:pt>
                <c:pt idx="1">
                  <c:v>200</c:v>
                </c:pt>
                <c:pt idx="2">
                  <c:v>210</c:v>
                </c:pt>
                <c:pt idx="3">
                  <c:v>208</c:v>
                </c:pt>
                <c:pt idx="4">
                  <c:v>215</c:v>
                </c:pt>
                <c:pt idx="5">
                  <c:v>217</c:v>
                </c:pt>
                <c:pt idx="6">
                  <c:v>217</c:v>
                </c:pt>
                <c:pt idx="7">
                  <c:v>219</c:v>
                </c:pt>
                <c:pt idx="8">
                  <c:v>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EC-4F19-8B00-63ADAF20BD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2489184"/>
        <c:axId val="20025174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Planilha1!$A$1</c15:sqref>
                        </c15:formulaRef>
                      </c:ext>
                    </c:extLst>
                    <c:strCache>
                      <c:ptCount val="1"/>
                      <c:pt idx="0">
                        <c:v>Coluna1</c:v>
                      </c:pt>
                    </c:strCache>
                  </c:strRef>
                </c:tx>
                <c:spPr>
                  <a:ln w="25400" cap="rnd">
                    <a:solidFill>
                      <a:srgbClr val="002060"/>
                    </a:solidFill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rgbClr val="002060"/>
                    </a:solidFill>
                    <a:ln w="6351">
                      <a:noFill/>
                    </a:ln>
                  </c:spPr>
                </c:marker>
                <c:dLbls>
                  <c:dLbl>
                    <c:idx val="11"/>
                    <c:spPr>
                      <a:solidFill>
                        <a:srgbClr val="002060"/>
                      </a:solidFill>
                      <a:ln w="25404">
                        <a:noFill/>
                      </a:ln>
                    </c:spPr>
                    <c:txPr>
                      <a:bodyPr rot="0" vert="horz"/>
                      <a:lstStyle/>
                      <a:p>
                        <a:pPr>
                          <a:defRPr sz="1050">
                            <a:solidFill>
                              <a:schemeClr val="bg1"/>
                            </a:solidFill>
                          </a:defRPr>
                        </a:pPr>
                        <a:endParaRPr lang="pt-BR"/>
                      </a:p>
                    </c:txPr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2-DEEC-4F19-8B00-63ADAF20BD94}"/>
                      </c:ext>
                    </c:extLst>
                  </c:dLbl>
                  <c:spPr>
                    <a:noFill/>
                    <a:ln w="25404">
                      <a:noFill/>
                    </a:ln>
                  </c:spPr>
                  <c:txPr>
                    <a:bodyPr rot="0" vert="horz"/>
                    <a:lstStyle/>
                    <a:p>
                      <a:pPr>
                        <a:defRPr sz="1050">
                          <a:solidFill>
                            <a:schemeClr val="tx1"/>
                          </a:solidFill>
                        </a:defRPr>
                      </a:pPr>
                      <a:endParaRPr lang="pt-B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Planilha1!$A$2:$A$10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Planilha1!$A$2:$A$10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>
                        <c:v>2021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3-DEEC-4F19-8B00-63ADAF20BD94}"/>
                  </c:ext>
                </c:extLst>
              </c15:ser>
            </c15:filteredLineSeries>
          </c:ext>
        </c:extLst>
      </c:lineChart>
      <c:catAx>
        <c:axId val="2002489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6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2002517472"/>
        <c:crosses val="autoZero"/>
        <c:auto val="1"/>
        <c:lblAlgn val="ctr"/>
        <c:lblOffset val="100"/>
        <c:noMultiLvlLbl val="0"/>
      </c:catAx>
      <c:valAx>
        <c:axId val="2002517472"/>
        <c:scaling>
          <c:orientation val="minMax"/>
          <c:max val="275"/>
          <c:min val="12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6351">
            <a:solidFill>
              <a:schemeClr val="tx1">
                <a:lumMod val="65000"/>
                <a:lumOff val="3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2002489184"/>
        <c:crosses val="autoZero"/>
        <c:crossBetween val="between"/>
        <c:majorUnit val="25"/>
      </c:valAx>
      <c:spPr>
        <a:noFill/>
        <a:ln w="254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38276522321241E-2"/>
          <c:y val="8.6860814205731607E-2"/>
          <c:w val="0.90451869750198932"/>
          <c:h val="0.76731528294536622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Rede Estadual</c:v>
                </c:pt>
              </c:strCache>
            </c:strRef>
          </c:tx>
          <c:spPr>
            <a:ln w="25400" cap="rnd">
              <a:solidFill>
                <a:srgbClr val="612B86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612B86"/>
              </a:solidFill>
              <a:ln w="6351">
                <a:noFill/>
              </a:ln>
            </c:spPr>
          </c:marker>
          <c:dLbls>
            <c:spPr>
              <a:noFill/>
              <a:ln w="25404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Planilha1!$A$2:$A$10</c:f>
              <c:numCache>
                <c:formatCode>0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 formatCode="General">
                  <c:v>2021</c:v>
                </c:pt>
              </c:numCache>
            </c:numRef>
          </c:cat>
          <c:val>
            <c:numRef>
              <c:f>Planilha1!$B$2:$B$10</c:f>
              <c:numCache>
                <c:formatCode>0</c:formatCode>
                <c:ptCount val="9"/>
                <c:pt idx="0">
                  <c:v>214</c:v>
                </c:pt>
                <c:pt idx="1">
                  <c:v>219</c:v>
                </c:pt>
                <c:pt idx="2">
                  <c:v>223</c:v>
                </c:pt>
                <c:pt idx="3">
                  <c:v>220</c:v>
                </c:pt>
                <c:pt idx="4">
                  <c:v>224</c:v>
                </c:pt>
                <c:pt idx="5">
                  <c:v>230</c:v>
                </c:pt>
                <c:pt idx="6">
                  <c:v>227</c:v>
                </c:pt>
                <c:pt idx="7">
                  <c:v>230</c:v>
                </c:pt>
                <c:pt idx="8" formatCode="General">
                  <c:v>230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2FEE-4718-9A85-D5CFE598E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2486464"/>
        <c:axId val="2002488096"/>
      </c:lineChart>
      <c:catAx>
        <c:axId val="200248646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6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2002488096"/>
        <c:crosses val="autoZero"/>
        <c:auto val="1"/>
        <c:lblAlgn val="ctr"/>
        <c:lblOffset val="100"/>
        <c:noMultiLvlLbl val="0"/>
      </c:catAx>
      <c:valAx>
        <c:axId val="2002488096"/>
        <c:scaling>
          <c:orientation val="minMax"/>
          <c:max val="275"/>
          <c:min val="12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6351">
            <a:solidFill>
              <a:schemeClr val="tx1">
                <a:lumMod val="65000"/>
                <a:lumOff val="3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2002486464"/>
        <c:crosses val="autoZero"/>
        <c:crossBetween val="between"/>
        <c:majorUnit val="25"/>
      </c:valAx>
      <c:spPr>
        <a:noFill/>
        <a:ln w="254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243977342243514E-2"/>
          <c:y val="7.316772357161494E-2"/>
          <c:w val="0.91193196894723794"/>
          <c:h val="0.79615829603362276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Rede Estadual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2060"/>
              </a:solidFill>
              <a:ln w="6351">
                <a:noFill/>
              </a:ln>
            </c:spPr>
          </c:marker>
          <c:dLbls>
            <c:spPr>
              <a:noFill/>
              <a:ln w="25404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Planilha1!$A$2:$A$10</c:f>
              <c:numCache>
                <c:formatCode>0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 formatCode="General">
                  <c:v>2021</c:v>
                </c:pt>
              </c:numCache>
            </c:numRef>
          </c:cat>
          <c:val>
            <c:numRef>
              <c:f>Planilha1!$B$2:$B$10</c:f>
              <c:numCache>
                <c:formatCode>0</c:formatCode>
                <c:ptCount val="9"/>
                <c:pt idx="0">
                  <c:v>243.209995697903</c:v>
                </c:pt>
                <c:pt idx="1">
                  <c:v>249.71566673717001</c:v>
                </c:pt>
                <c:pt idx="2">
                  <c:v>243.57955126594601</c:v>
                </c:pt>
                <c:pt idx="3">
                  <c:v>245.498735920217</c:v>
                </c:pt>
                <c:pt idx="4">
                  <c:v>248.361162694135</c:v>
                </c:pt>
                <c:pt idx="5">
                  <c:v>254.536835319007</c:v>
                </c:pt>
                <c:pt idx="6">
                  <c:v>257.52865598950098</c:v>
                </c:pt>
                <c:pt idx="7">
                  <c:v>256.52732380721199</c:v>
                </c:pt>
                <c:pt idx="8">
                  <c:v>256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745-4CD1-851E-573D89AEA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2393392"/>
        <c:axId val="2082419504"/>
      </c:lineChart>
      <c:catAx>
        <c:axId val="208239339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6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2082419504"/>
        <c:crosses val="autoZero"/>
        <c:auto val="1"/>
        <c:lblAlgn val="ctr"/>
        <c:lblOffset val="100"/>
        <c:noMultiLvlLbl val="0"/>
      </c:catAx>
      <c:valAx>
        <c:axId val="2082419504"/>
        <c:scaling>
          <c:orientation val="minMax"/>
          <c:max val="325"/>
          <c:min val="17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6351">
            <a:solidFill>
              <a:schemeClr val="tx1">
                <a:lumMod val="65000"/>
                <a:lumOff val="3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2082393392"/>
        <c:crosses val="autoZero"/>
        <c:crossBetween val="between"/>
        <c:majorUnit val="25"/>
      </c:valAx>
      <c:spPr>
        <a:noFill/>
        <a:ln w="254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121061198695316E-2"/>
          <c:y val="8.7552529470356952E-2"/>
          <c:w val="0.91566670645356862"/>
          <c:h val="0.80890820064121172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Rede Estadual</c:v>
                </c:pt>
              </c:strCache>
            </c:strRef>
          </c:tx>
          <c:spPr>
            <a:ln w="25400" cap="rnd">
              <a:solidFill>
                <a:srgbClr val="612B86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612B86"/>
              </a:solidFill>
              <a:ln w="6351">
                <a:noFill/>
              </a:ln>
            </c:spPr>
          </c:marker>
          <c:dLbls>
            <c:spPr>
              <a:noFill/>
              <a:ln w="25404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Planilha1!$A$2:$A$10</c:f>
              <c:numCache>
                <c:formatCode>0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 formatCode="General">
                  <c:v>2021</c:v>
                </c:pt>
              </c:numCache>
            </c:numRef>
          </c:cat>
          <c:val>
            <c:numRef>
              <c:f>Planilha1!$B$2:$B$10</c:f>
              <c:numCache>
                <c:formatCode>0</c:formatCode>
                <c:ptCount val="9"/>
                <c:pt idx="0">
                  <c:v>255</c:v>
                </c:pt>
                <c:pt idx="1">
                  <c:v>259</c:v>
                </c:pt>
                <c:pt idx="2">
                  <c:v>250</c:v>
                </c:pt>
                <c:pt idx="3">
                  <c:v>252</c:v>
                </c:pt>
                <c:pt idx="4">
                  <c:v>252</c:v>
                </c:pt>
                <c:pt idx="5">
                  <c:v>260</c:v>
                </c:pt>
                <c:pt idx="6">
                  <c:v>262</c:v>
                </c:pt>
                <c:pt idx="7">
                  <c:v>260</c:v>
                </c:pt>
                <c:pt idx="8" formatCode="General">
                  <c:v>258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104-4E2A-959E-FCBBE8F8B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2392848"/>
        <c:axId val="2082402096"/>
      </c:lineChart>
      <c:catAx>
        <c:axId val="208239284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6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2082402096"/>
        <c:crosses val="autoZero"/>
        <c:auto val="1"/>
        <c:lblAlgn val="ctr"/>
        <c:lblOffset val="100"/>
        <c:noMultiLvlLbl val="0"/>
      </c:catAx>
      <c:valAx>
        <c:axId val="2082402096"/>
        <c:scaling>
          <c:orientation val="minMax"/>
          <c:max val="325"/>
          <c:min val="17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6351">
            <a:solidFill>
              <a:schemeClr val="tx1">
                <a:lumMod val="65000"/>
                <a:lumOff val="3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2082392848"/>
        <c:crosses val="autoZero"/>
        <c:crossBetween val="between"/>
        <c:majorUnit val="25"/>
      </c:valAx>
      <c:spPr>
        <a:noFill/>
        <a:ln w="254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05758306619947E-2"/>
          <c:y val="7.316772357161494E-2"/>
          <c:w val="0.9032735929720872"/>
          <c:h val="0.82379934916574182"/>
        </c:manualLayout>
      </c:layout>
      <c:lineChart>
        <c:grouping val="standard"/>
        <c:varyColors val="0"/>
        <c:ser>
          <c:idx val="1"/>
          <c:order val="1"/>
          <c:tx>
            <c:strRef>
              <c:f>Planilha1!$B$1</c:f>
              <c:strCache>
                <c:ptCount val="1"/>
                <c:pt idx="0">
                  <c:v>Rede Estadual</c:v>
                </c:pt>
              </c:strCache>
            </c:strRef>
          </c:tx>
          <c:spPr>
            <a:ln w="25400">
              <a:solidFill>
                <a:srgbClr val="002060"/>
              </a:solidFill>
            </a:ln>
          </c:spPr>
          <c:marker>
            <c:symbol val="square"/>
            <c:size val="5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Planilha1!$A$2:$A$10</c:f>
              <c:numCache>
                <c:formatCode>0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 formatCode="General">
                  <c:v>2021</c:v>
                </c:pt>
              </c:numCache>
            </c:numRef>
          </c:cat>
          <c:val>
            <c:numRef>
              <c:f>Planilha1!$B$2:$B$10</c:f>
              <c:numCache>
                <c:formatCode>0</c:formatCode>
                <c:ptCount val="9"/>
                <c:pt idx="0">
                  <c:v>271.602986724007</c:v>
                </c:pt>
                <c:pt idx="1">
                  <c:v>273.63173793865201</c:v>
                </c:pt>
                <c:pt idx="2">
                  <c:v>269.20302867502102</c:v>
                </c:pt>
                <c:pt idx="3">
                  <c:v>278.34620180658999</c:v>
                </c:pt>
                <c:pt idx="4">
                  <c:v>281.298324784447</c:v>
                </c:pt>
                <c:pt idx="5">
                  <c:v>281.23080801313898</c:v>
                </c:pt>
                <c:pt idx="6">
                  <c:v>285.61779931832302</c:v>
                </c:pt>
                <c:pt idx="7">
                  <c:v>286.60427353795899</c:v>
                </c:pt>
                <c:pt idx="8" formatCode="General">
                  <c:v>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57-4A36-90D3-872B29182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6970592"/>
        <c:axId val="169696787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Planilha1!$A$1</c15:sqref>
                        </c15:formulaRef>
                      </c:ext>
                    </c:extLst>
                    <c:strCache>
                      <c:ptCount val="1"/>
                      <c:pt idx="0">
                        <c:v>Coluna1</c:v>
                      </c:pt>
                    </c:strCache>
                  </c:strRef>
                </c:tx>
                <c:spPr>
                  <a:ln w="25400" cap="rnd">
                    <a:solidFill>
                      <a:srgbClr val="002060"/>
                    </a:solidFill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rgbClr val="002060"/>
                    </a:solidFill>
                    <a:ln w="6351">
                      <a:noFill/>
                    </a:ln>
                  </c:spPr>
                </c:marker>
                <c:dLbls>
                  <c:dLbl>
                    <c:idx val="10"/>
                    <c:spPr>
                      <a:solidFill>
                        <a:srgbClr val="002060"/>
                      </a:solidFill>
                      <a:ln w="25404">
                        <a:noFill/>
                      </a:ln>
                    </c:spPr>
                    <c:txPr>
                      <a:bodyPr rot="0" vert="horz"/>
                      <a:lstStyle/>
                      <a:p>
                        <a:pPr>
                          <a:defRPr sz="1050">
                            <a:solidFill>
                              <a:schemeClr val="bg1"/>
                            </a:solidFill>
                          </a:defRPr>
                        </a:pPr>
                        <a:endParaRPr lang="pt-BR"/>
                      </a:p>
                    </c:txPr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2-FE57-4A36-90D3-872B29182DD4}"/>
                      </c:ext>
                    </c:extLst>
                  </c:dLbl>
                  <c:dLbl>
                    <c:idx val="11"/>
                    <c:spPr>
                      <a:solidFill>
                        <a:srgbClr val="002060"/>
                      </a:solidFill>
                      <a:ln w="25404">
                        <a:noFill/>
                      </a:ln>
                    </c:spPr>
                    <c:txPr>
                      <a:bodyPr rot="0" vert="horz"/>
                      <a:lstStyle/>
                      <a:p>
                        <a:pPr>
                          <a:defRPr sz="1050">
                            <a:solidFill>
                              <a:schemeClr val="bg1"/>
                            </a:solidFill>
                          </a:defRPr>
                        </a:pPr>
                        <a:endParaRPr lang="pt-BR"/>
                      </a:p>
                    </c:txPr>
                    <c:dLblPos val="t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xmlns:c16="http://schemas.microsoft.com/office/drawing/2014/chart" uri="{C3380CC4-5D6E-409C-BE32-E72D297353CC}">
                        <c16:uniqueId val="{00000003-FE57-4A36-90D3-872B29182DD4}"/>
                      </c:ext>
                    </c:extLst>
                  </c:dLbl>
                  <c:spPr>
                    <a:noFill/>
                    <a:ln w="25404">
                      <a:noFill/>
                    </a:ln>
                  </c:spPr>
                  <c:txPr>
                    <a:bodyPr rot="0" vert="horz"/>
                    <a:lstStyle/>
                    <a:p>
                      <a:pPr>
                        <a:defRPr sz="1050">
                          <a:solidFill>
                            <a:schemeClr val="tx1"/>
                          </a:solidFill>
                        </a:defRPr>
                      </a:pPr>
                      <a:endParaRPr lang="pt-B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Planilha1!$A$2:$A$10</c15:sqref>
                        </c15:formulaRef>
                      </c:ext>
                    </c:extLst>
                    <c:numCache>
                      <c:formatCode>0</c:formatCode>
                      <c:ptCount val="9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 formatCode="General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Planilha1!$A$2:$A$10</c15:sqref>
                        </c15:formulaRef>
                      </c:ext>
                    </c:extLst>
                    <c:numCache>
                      <c:formatCode>0</c:formatCode>
                      <c:ptCount val="9"/>
                      <c:pt idx="0">
                        <c:v>2012</c:v>
                      </c:pt>
                      <c:pt idx="1">
                        <c:v>2013</c:v>
                      </c:pt>
                      <c:pt idx="2">
                        <c:v>2014</c:v>
                      </c:pt>
                      <c:pt idx="3">
                        <c:v>2015</c:v>
                      </c:pt>
                      <c:pt idx="4">
                        <c:v>2016</c:v>
                      </c:pt>
                      <c:pt idx="5">
                        <c:v>2017</c:v>
                      </c:pt>
                      <c:pt idx="6">
                        <c:v>2018</c:v>
                      </c:pt>
                      <c:pt idx="7">
                        <c:v>2019</c:v>
                      </c:pt>
                      <c:pt idx="8" formatCode="General">
                        <c:v>2021</c:v>
                      </c:pt>
                    </c:numCache>
                  </c:numRef>
                </c:val>
                <c:smooth val="1"/>
                <c:extLst>
                  <c:ext xmlns:c16="http://schemas.microsoft.com/office/drawing/2014/chart" uri="{C3380CC4-5D6E-409C-BE32-E72D297353CC}">
                    <c16:uniqueId val="{00000004-FE57-4A36-90D3-872B29182DD4}"/>
                  </c:ext>
                </c:extLst>
              </c15:ser>
            </c15:filteredLineSeries>
          </c:ext>
        </c:extLst>
      </c:lineChart>
      <c:catAx>
        <c:axId val="169697059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6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696967872"/>
        <c:crosses val="autoZero"/>
        <c:auto val="1"/>
        <c:lblAlgn val="ctr"/>
        <c:lblOffset val="100"/>
        <c:noMultiLvlLbl val="0"/>
      </c:catAx>
      <c:valAx>
        <c:axId val="1696967872"/>
        <c:scaling>
          <c:orientation val="minMax"/>
          <c:max val="350"/>
          <c:min val="20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6351">
            <a:solidFill>
              <a:schemeClr val="tx1">
                <a:lumMod val="65000"/>
                <a:lumOff val="3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696970592"/>
        <c:crosses val="autoZero"/>
        <c:crossBetween val="between"/>
        <c:majorUnit val="25"/>
      </c:valAx>
      <c:spPr>
        <a:noFill/>
        <a:ln w="254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563068776326596E-2"/>
          <c:y val="8.6860814205731607E-2"/>
          <c:w val="0.88757717308348216"/>
          <c:h val="0.77921994644912662"/>
        </c:manualLayout>
      </c:layout>
      <c:lineChart>
        <c:grouping val="standar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Rede Estadual</c:v>
                </c:pt>
              </c:strCache>
            </c:strRef>
          </c:tx>
          <c:spPr>
            <a:ln w="25400" cap="rnd">
              <a:solidFill>
                <a:srgbClr val="612B86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612B86"/>
              </a:solidFill>
              <a:ln w="6351">
                <a:noFill/>
              </a:ln>
            </c:spPr>
          </c:marker>
          <c:dLbls>
            <c:spPr>
              <a:noFill/>
              <a:ln w="25404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Planilha1!$A$2:$A$10</c:f>
              <c:numCache>
                <c:formatCode>0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 formatCode="General">
                  <c:v>2021</c:v>
                </c:pt>
              </c:numCache>
            </c:numRef>
          </c:cat>
          <c:val>
            <c:numRef>
              <c:f>Planilha1!$B$2:$B$10</c:f>
              <c:numCache>
                <c:formatCode>0</c:formatCode>
                <c:ptCount val="9"/>
                <c:pt idx="0">
                  <c:v>281</c:v>
                </c:pt>
                <c:pt idx="1">
                  <c:v>286</c:v>
                </c:pt>
                <c:pt idx="2">
                  <c:v>278</c:v>
                </c:pt>
                <c:pt idx="3">
                  <c:v>285</c:v>
                </c:pt>
                <c:pt idx="4">
                  <c:v>280</c:v>
                </c:pt>
                <c:pt idx="5">
                  <c:v>289</c:v>
                </c:pt>
                <c:pt idx="6">
                  <c:v>289</c:v>
                </c:pt>
                <c:pt idx="7">
                  <c:v>290</c:v>
                </c:pt>
                <c:pt idx="8" formatCode="General">
                  <c:v>286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319-41B1-9D7C-1370DB805F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6971136"/>
        <c:axId val="1696968960"/>
      </c:lineChart>
      <c:catAx>
        <c:axId val="169697113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6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696968960"/>
        <c:crosses val="autoZero"/>
        <c:auto val="1"/>
        <c:lblAlgn val="ctr"/>
        <c:lblOffset val="100"/>
        <c:noMultiLvlLbl val="0"/>
      </c:catAx>
      <c:valAx>
        <c:axId val="1696968960"/>
        <c:scaling>
          <c:orientation val="minMax"/>
          <c:max val="350"/>
          <c:min val="20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6351">
            <a:solidFill>
              <a:schemeClr val="tx1">
                <a:lumMod val="65000"/>
                <a:lumOff val="35000"/>
              </a:schemeClr>
            </a:solidFill>
          </a:ln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1696971136"/>
        <c:crosses val="autoZero"/>
        <c:crossBetween val="between"/>
        <c:majorUnit val="25"/>
      </c:valAx>
      <c:spPr>
        <a:noFill/>
        <a:ln w="2540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7539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535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5337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0024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408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29696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1708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0348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7778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184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c620bbb03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c620bbb03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1552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c620bbb03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c620bbb03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846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1978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03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3138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4545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7227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5369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pn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8.png"/><Relationship Id="rId7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5.png"/><Relationship Id="rId7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1.png"/><Relationship Id="rId7" Type="http://schemas.openxmlformats.org/officeDocument/2006/relationships/image" Target="../media/image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3.png"/><Relationship Id="rId7" Type="http://schemas.openxmlformats.org/officeDocument/2006/relationships/image" Target="../media/image4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9.png"/><Relationship Id="rId7" Type="http://schemas.openxmlformats.org/officeDocument/2006/relationships/image" Target="../media/image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7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5.png"/><Relationship Id="rId7" Type="http://schemas.openxmlformats.org/officeDocument/2006/relationships/image" Target="../media/image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1.png"/><Relationship Id="rId7" Type="http://schemas.openxmlformats.org/officeDocument/2006/relationships/image" Target="../media/image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F95AC93C-3EB8-415C-B34F-90C28524D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38" name="Google Shape;338;p12"/>
          <p:cNvSpPr txBox="1">
            <a:spLocks noGrp="1"/>
          </p:cNvSpPr>
          <p:nvPr>
            <p:ph type="title"/>
          </p:nvPr>
        </p:nvSpPr>
        <p:spPr>
          <a:xfrm>
            <a:off x="323757" y="534921"/>
            <a:ext cx="5108174" cy="219558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pt-BR" sz="4500" b="1" dirty="0"/>
              <a:t>RESULTADOS</a:t>
            </a:r>
            <a:br>
              <a:rPr lang="pt-BR" sz="4500" b="1" dirty="0"/>
            </a:br>
            <a:r>
              <a:rPr lang="pt-BR" sz="4500" b="1" dirty="0"/>
              <a:t>INDICADORES DE APRENDIZAGEM</a:t>
            </a:r>
            <a:br>
              <a:rPr lang="pt-BR" b="1" dirty="0"/>
            </a:br>
            <a:r>
              <a:rPr lang="pt-BR" sz="2400" dirty="0">
                <a:latin typeface="Raleway ExtraBold" panose="020B0903030101060003" pitchFamily="34" charset="0"/>
              </a:rPr>
              <a:t>PAEBES E PAEBES ALFA 2021</a:t>
            </a:r>
          </a:p>
        </p:txBody>
      </p:sp>
      <p:sp>
        <p:nvSpPr>
          <p:cNvPr id="339" name="object 2"/>
          <p:cNvSpPr txBox="1"/>
          <p:nvPr/>
        </p:nvSpPr>
        <p:spPr>
          <a:xfrm>
            <a:off x="473754" y="2849378"/>
            <a:ext cx="33551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lang="pt-BR" sz="1800" spc="60" dirty="0">
                <a:solidFill>
                  <a:schemeClr val="bg2"/>
                </a:solidFill>
                <a:latin typeface="Raleway ExtraBold" panose="020B0903030101060003" pitchFamily="34" charset="0"/>
                <a:cs typeface="Segoe UI"/>
              </a:rPr>
              <a:t>REDE ESTADUAL</a:t>
            </a:r>
            <a:endParaRPr sz="1800" dirty="0">
              <a:solidFill>
                <a:schemeClr val="bg2"/>
              </a:solidFill>
              <a:latin typeface="Raleway ExtraBold" panose="020B0903030101060003" pitchFamily="34" charset="0"/>
              <a:cs typeface="Segoe UI"/>
            </a:endParaRPr>
          </a:p>
        </p:txBody>
      </p:sp>
      <p:grpSp>
        <p:nvGrpSpPr>
          <p:cNvPr id="63" name="Google Shape;63;p12"/>
          <p:cNvGrpSpPr/>
          <p:nvPr/>
        </p:nvGrpSpPr>
        <p:grpSpPr>
          <a:xfrm>
            <a:off x="5805679" y="1406108"/>
            <a:ext cx="3187724" cy="2886539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8" name="Imagem 7">
            <a:extLst>
              <a:ext uri="{FF2B5EF4-FFF2-40B4-BE49-F238E27FC236}">
                <a16:creationId xmlns:a16="http://schemas.microsoft.com/office/drawing/2014/main" id="{4AED87BE-125B-4A49-AEDD-614C7B824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222" y="3161740"/>
            <a:ext cx="2824248" cy="133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68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>
            <a:extLst>
              <a:ext uri="{FF2B5EF4-FFF2-40B4-BE49-F238E27FC236}">
                <a16:creationId xmlns:a16="http://schemas.microsoft.com/office/drawing/2014/main" id="{D23DB606-A028-4204-AD8D-189B62C463BE}"/>
              </a:ext>
            </a:extLst>
          </p:cNvPr>
          <p:cNvSpPr txBox="1">
            <a:spLocks/>
          </p:cNvSpPr>
          <p:nvPr/>
        </p:nvSpPr>
        <p:spPr>
          <a:xfrm>
            <a:off x="2225375" y="1472684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2018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CA443BC5-0B4C-4E9D-947B-81741B5D53C5}"/>
              </a:ext>
            </a:extLst>
          </p:cNvPr>
          <p:cNvSpPr txBox="1">
            <a:spLocks/>
          </p:cNvSpPr>
          <p:nvPr/>
        </p:nvSpPr>
        <p:spPr>
          <a:xfrm>
            <a:off x="4368541" y="1472879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2019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ítulo 8">
            <a:extLst>
              <a:ext uri="{FF2B5EF4-FFF2-40B4-BE49-F238E27FC236}">
                <a16:creationId xmlns:a16="http://schemas.microsoft.com/office/drawing/2014/main" id="{2B86AB41-1F82-4AA1-ADF3-5C494C484A5B}"/>
              </a:ext>
            </a:extLst>
          </p:cNvPr>
          <p:cNvSpPr txBox="1">
            <a:spLocks/>
          </p:cNvSpPr>
          <p:nvPr/>
        </p:nvSpPr>
        <p:spPr>
          <a:xfrm>
            <a:off x="6570303" y="1443368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2021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2699CDB-39FA-474E-AADB-39F0A76AE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516" y="1851839"/>
            <a:ext cx="1426123" cy="2411281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8991397B-96E1-44E7-ABB1-CC63424AB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702" y="1904063"/>
            <a:ext cx="1534987" cy="244124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ED6366C5-1173-4BE1-94F8-4107DED4C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830" y="1795840"/>
            <a:ext cx="1584585" cy="2558939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A30B3F11-7032-4F2E-BE84-8FD95B6F872C}"/>
              </a:ext>
            </a:extLst>
          </p:cNvPr>
          <p:cNvGrpSpPr/>
          <p:nvPr/>
        </p:nvGrpSpPr>
        <p:grpSpPr>
          <a:xfrm>
            <a:off x="1849323" y="4487674"/>
            <a:ext cx="6181658" cy="460682"/>
            <a:chOff x="942311" y="4682818"/>
            <a:chExt cx="6181658" cy="460682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2AE2E652-5D03-4A17-84F0-F737E1F8E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5563" y="4682818"/>
              <a:ext cx="3622476" cy="460682"/>
            </a:xfrm>
            <a:prstGeom prst="rect">
              <a:avLst/>
            </a:prstGeom>
          </p:spPr>
        </p:pic>
        <p:sp>
          <p:nvSpPr>
            <p:cNvPr id="24" name="Título 8">
              <a:extLst>
                <a:ext uri="{FF2B5EF4-FFF2-40B4-BE49-F238E27FC236}">
                  <a16:creationId xmlns:a16="http://schemas.microsoft.com/office/drawing/2014/main" id="{FF930423-DDD2-4469-B386-A0AD6AC63B66}"/>
                </a:ext>
              </a:extLst>
            </p:cNvPr>
            <p:cNvSpPr txBox="1">
              <a:spLocks/>
            </p:cNvSpPr>
            <p:nvPr/>
          </p:nvSpPr>
          <p:spPr>
            <a:xfrm>
              <a:off x="5090584" y="4811611"/>
              <a:ext cx="2033385" cy="177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AVANÇADO</a:t>
              </a:r>
              <a:endParaRPr lang="pt-BR" sz="10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ítulo 8">
              <a:extLst>
                <a:ext uri="{FF2B5EF4-FFF2-40B4-BE49-F238E27FC236}">
                  <a16:creationId xmlns:a16="http://schemas.microsoft.com/office/drawing/2014/main" id="{41899289-799B-4CE5-A8F6-C4EF77A9E0DD}"/>
                </a:ext>
              </a:extLst>
            </p:cNvPr>
            <p:cNvSpPr txBox="1">
              <a:spLocks/>
            </p:cNvSpPr>
            <p:nvPr/>
          </p:nvSpPr>
          <p:spPr>
            <a:xfrm>
              <a:off x="942311" y="4811525"/>
              <a:ext cx="2033385" cy="177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ABAIXO DO BÁSICO</a:t>
              </a:r>
              <a:endParaRPr lang="pt-BR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ítulo 8">
            <a:extLst>
              <a:ext uri="{FF2B5EF4-FFF2-40B4-BE49-F238E27FC236}">
                <a16:creationId xmlns:a16="http://schemas.microsoft.com/office/drawing/2014/main" id="{7748AF8F-A6F4-44DD-BFCE-4991EAC7D244}"/>
              </a:ext>
            </a:extLst>
          </p:cNvPr>
          <p:cNvSpPr txBox="1">
            <a:spLocks/>
          </p:cNvSpPr>
          <p:nvPr/>
        </p:nvSpPr>
        <p:spPr>
          <a:xfrm>
            <a:off x="3074274" y="4832618"/>
            <a:ext cx="4224986" cy="27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100" b="1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*</a:t>
            </a:r>
            <a:r>
              <a:rPr lang="pt-BR" sz="1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Os municípios em cinza não foram avaliados pela rede estadual nessa etapa.</a:t>
            </a:r>
            <a:endParaRPr lang="pt-BR" sz="1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28EDEA4-E7AD-45CB-B303-25CB39CD6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55F3B76-725E-4147-8ED9-3E2833F7E196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53B5EF0B-B595-44FC-8C6C-9642EEA85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ED219EFD-6FEA-4BAE-A0B5-930518858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782034" y="521803"/>
            <a:ext cx="4167962" cy="360000"/>
          </a:xfrm>
        </p:spPr>
        <p:txBody>
          <a:bodyPr/>
          <a:lstStyle/>
          <a:p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MATEMÁTICA - 1º ANO EF</a:t>
            </a:r>
            <a:endParaRPr lang="pt-BR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8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DD216E4-37DC-4427-A016-16A30E828A9B}"/>
              </a:ext>
            </a:extLst>
          </p:cNvPr>
          <p:cNvSpPr txBox="1"/>
          <p:nvPr/>
        </p:nvSpPr>
        <p:spPr>
          <a:xfrm>
            <a:off x="487208" y="1095829"/>
            <a:ext cx="1949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FFD67F8-89F3-4474-B3E7-9955B4C1EB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863504"/>
              </p:ext>
            </p:extLst>
          </p:nvPr>
        </p:nvGraphicFramePr>
        <p:xfrm>
          <a:off x="1593487" y="1668864"/>
          <a:ext cx="5957025" cy="310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68D94E18-92D8-4EF0-B10D-48CE01F07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7BD3FECD-DEB1-4288-91A0-7D9371063B6A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5FD169EB-C88C-45DC-A61E-6BCAE6948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121B9479-103A-41FF-BDC3-D697135A4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773207" y="367914"/>
            <a:ext cx="4042689" cy="667778"/>
          </a:xfrm>
        </p:spPr>
        <p:txBody>
          <a:bodyPr/>
          <a:lstStyle/>
          <a:p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SÉRIE HISTÓRICA</a:t>
            </a:r>
            <a:b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MATEMÁTICA - 1º ANO EF</a:t>
            </a:r>
            <a:endParaRPr lang="pt-BR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23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36828" y="1617766"/>
            <a:ext cx="1507926" cy="210726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Imagem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16858" y="1594839"/>
            <a:ext cx="1507926" cy="210726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2A59DF-552E-416E-AD1B-787852AE97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320" y="1617766"/>
            <a:ext cx="1507926" cy="210726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6F1917C-6998-4740-8C92-C98C31D8C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FC52909B-884B-4D80-BAFE-6A9893631AC8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80645718-E43C-4C7B-96E4-E5FAC2907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B7E7658F-B146-4E65-8420-AE68F9480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755760" y="427236"/>
            <a:ext cx="3280192" cy="639757"/>
          </a:xfrm>
        </p:spPr>
        <p:txBody>
          <a:bodyPr/>
          <a:lstStyle/>
          <a:p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LÍNGUA PORTUGUESA</a:t>
            </a:r>
            <a:b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2º ANO EF</a:t>
            </a:r>
            <a:endParaRPr lang="pt-BR" sz="2400" b="1" dirty="0">
              <a:solidFill>
                <a:srgbClr val="FEB3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CCC7D048-8F37-4F2B-AAD2-381B9646B758}"/>
              </a:ext>
            </a:extLst>
          </p:cNvPr>
          <p:cNvSpPr/>
          <p:nvPr/>
        </p:nvSpPr>
        <p:spPr>
          <a:xfrm>
            <a:off x="553582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F6A8833-9FEA-4522-97C3-C5751F916F79}"/>
              </a:ext>
            </a:extLst>
          </p:cNvPr>
          <p:cNvSpPr/>
          <p:nvPr/>
        </p:nvSpPr>
        <p:spPr>
          <a:xfrm>
            <a:off x="345579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B072F227-310A-48CD-9C65-782100E06DFD}"/>
              </a:ext>
            </a:extLst>
          </p:cNvPr>
          <p:cNvSpPr/>
          <p:nvPr/>
        </p:nvSpPr>
        <p:spPr>
          <a:xfrm>
            <a:off x="137576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2" name="Tabela 6">
            <a:extLst>
              <a:ext uri="{FF2B5EF4-FFF2-40B4-BE49-F238E27FC236}">
                <a16:creationId xmlns:a16="http://schemas.microsoft.com/office/drawing/2014/main" id="{FBC86AC8-2786-45A9-BF51-9F8606617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63150"/>
              </p:ext>
            </p:extLst>
          </p:nvPr>
        </p:nvGraphicFramePr>
        <p:xfrm>
          <a:off x="1902847" y="4380580"/>
          <a:ext cx="4943855" cy="444160"/>
        </p:xfrm>
        <a:graphic>
          <a:graphicData uri="http://schemas.openxmlformats.org/drawingml/2006/table">
            <a:tbl>
              <a:tblPr firstRow="1" bandRow="1">
                <a:tableStyleId>{11E2214B-EEA6-4F0E-851E-DA328E0D34B4}</a:tableStyleId>
              </a:tblPr>
              <a:tblGrid>
                <a:gridCol w="1335024">
                  <a:extLst>
                    <a:ext uri="{9D8B030D-6E8A-4147-A177-3AD203B41FA5}">
                      <a16:colId xmlns:a16="http://schemas.microsoft.com/office/drawing/2014/main" val="4168114633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74941885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968118736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698601085"/>
                    </a:ext>
                  </a:extLst>
                </a:gridCol>
                <a:gridCol w="865631">
                  <a:extLst>
                    <a:ext uri="{9D8B030D-6E8A-4147-A177-3AD203B41FA5}">
                      <a16:colId xmlns:a16="http://schemas.microsoft.com/office/drawing/2014/main" val="2757978418"/>
                    </a:ext>
                  </a:extLst>
                </a:gridCol>
              </a:tblGrid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Componente curricular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Abaixo do 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Proficiente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C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Avançado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C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07075"/>
                  </a:ext>
                </a:extLst>
              </a:tr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Língua Portuguesa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Até 500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500 a 600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600 a 700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Acima de 700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819662"/>
                  </a:ext>
                </a:extLst>
              </a:tr>
            </a:tbl>
          </a:graphicData>
        </a:graphic>
      </p:graphicFrame>
      <p:sp>
        <p:nvSpPr>
          <p:cNvPr id="23" name="CaixaDeTexto 22">
            <a:extLst>
              <a:ext uri="{FF2B5EF4-FFF2-40B4-BE49-F238E27FC236}">
                <a16:creationId xmlns:a16="http://schemas.microsoft.com/office/drawing/2014/main" id="{A43189F1-53D4-48B7-9AAA-88D714E3E909}"/>
              </a:ext>
            </a:extLst>
          </p:cNvPr>
          <p:cNvSpPr txBox="1"/>
          <p:nvPr/>
        </p:nvSpPr>
        <p:spPr>
          <a:xfrm>
            <a:off x="2972787" y="4133524"/>
            <a:ext cx="2803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schemeClr val="bg2">
                    <a:lumMod val="50000"/>
                  </a:schemeClr>
                </a:solidFill>
              </a:rPr>
              <a:t>Legenda – Padrões de desempenho – 2º ano EF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36BB870E-4599-449B-BA3A-D80B9CE45DE3}"/>
              </a:ext>
            </a:extLst>
          </p:cNvPr>
          <p:cNvSpPr/>
          <p:nvPr/>
        </p:nvSpPr>
        <p:spPr>
          <a:xfrm>
            <a:off x="5096257" y="4602660"/>
            <a:ext cx="877824" cy="222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7040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DD216E4-37DC-4427-A016-16A30E828A9B}"/>
              </a:ext>
            </a:extLst>
          </p:cNvPr>
          <p:cNvSpPr txBox="1"/>
          <p:nvPr/>
        </p:nvSpPr>
        <p:spPr>
          <a:xfrm>
            <a:off x="487208" y="1095829"/>
            <a:ext cx="1949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Título 8">
            <a:extLst>
              <a:ext uri="{FF2B5EF4-FFF2-40B4-BE49-F238E27FC236}">
                <a16:creationId xmlns:a16="http://schemas.microsoft.com/office/drawing/2014/main" id="{D23DB606-A028-4204-AD8D-189B62C463BE}"/>
              </a:ext>
            </a:extLst>
          </p:cNvPr>
          <p:cNvSpPr txBox="1">
            <a:spLocks/>
          </p:cNvSpPr>
          <p:nvPr/>
        </p:nvSpPr>
        <p:spPr>
          <a:xfrm>
            <a:off x="1991077" y="1533724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2018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CA443BC5-0B4C-4E9D-947B-81741B5D53C5}"/>
              </a:ext>
            </a:extLst>
          </p:cNvPr>
          <p:cNvSpPr txBox="1">
            <a:spLocks/>
          </p:cNvSpPr>
          <p:nvPr/>
        </p:nvSpPr>
        <p:spPr>
          <a:xfrm>
            <a:off x="4187586" y="1546477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2019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ítulo 8">
            <a:extLst>
              <a:ext uri="{FF2B5EF4-FFF2-40B4-BE49-F238E27FC236}">
                <a16:creationId xmlns:a16="http://schemas.microsoft.com/office/drawing/2014/main" id="{2B86AB41-1F82-4AA1-ADF3-5C494C484A5B}"/>
              </a:ext>
            </a:extLst>
          </p:cNvPr>
          <p:cNvSpPr txBox="1">
            <a:spLocks/>
          </p:cNvSpPr>
          <p:nvPr/>
        </p:nvSpPr>
        <p:spPr>
          <a:xfrm>
            <a:off x="6486899" y="1533724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2021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96C736B-AFE7-418B-B852-09BA5532F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179" y="1902164"/>
            <a:ext cx="1535845" cy="23012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9F688F2-EBC4-443A-A537-D7E875D41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369" y="1851047"/>
            <a:ext cx="1535846" cy="241715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987ED87-7258-44CF-94ED-849682D01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558" y="1851047"/>
            <a:ext cx="1630293" cy="2417153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5D89758A-2FB2-4CE9-9A2E-18C5EBF9DBB9}"/>
              </a:ext>
            </a:extLst>
          </p:cNvPr>
          <p:cNvGrpSpPr/>
          <p:nvPr/>
        </p:nvGrpSpPr>
        <p:grpSpPr>
          <a:xfrm>
            <a:off x="1481171" y="4445523"/>
            <a:ext cx="6181658" cy="460682"/>
            <a:chOff x="942311" y="4682818"/>
            <a:chExt cx="6181658" cy="460682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B8FCEC36-E1BF-41D4-B977-53BE5FBB3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5563" y="4682818"/>
              <a:ext cx="3622476" cy="460682"/>
            </a:xfrm>
            <a:prstGeom prst="rect">
              <a:avLst/>
            </a:prstGeom>
          </p:spPr>
        </p:pic>
        <p:sp>
          <p:nvSpPr>
            <p:cNvPr id="22" name="Título 8">
              <a:extLst>
                <a:ext uri="{FF2B5EF4-FFF2-40B4-BE49-F238E27FC236}">
                  <a16:creationId xmlns:a16="http://schemas.microsoft.com/office/drawing/2014/main" id="{A3DCA10D-E897-4A44-BC72-B3A1B335C80E}"/>
                </a:ext>
              </a:extLst>
            </p:cNvPr>
            <p:cNvSpPr txBox="1">
              <a:spLocks/>
            </p:cNvSpPr>
            <p:nvPr/>
          </p:nvSpPr>
          <p:spPr>
            <a:xfrm>
              <a:off x="5090584" y="4811611"/>
              <a:ext cx="2033385" cy="177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AVANÇADO</a:t>
              </a:r>
              <a:endParaRPr lang="pt-BR" sz="10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ítulo 8">
              <a:extLst>
                <a:ext uri="{FF2B5EF4-FFF2-40B4-BE49-F238E27FC236}">
                  <a16:creationId xmlns:a16="http://schemas.microsoft.com/office/drawing/2014/main" id="{82813672-7D91-4AA8-A93D-55EAF69A0B13}"/>
                </a:ext>
              </a:extLst>
            </p:cNvPr>
            <p:cNvSpPr txBox="1">
              <a:spLocks/>
            </p:cNvSpPr>
            <p:nvPr/>
          </p:nvSpPr>
          <p:spPr>
            <a:xfrm>
              <a:off x="942311" y="4811525"/>
              <a:ext cx="2033385" cy="177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ABAIXO DO BÁSICO</a:t>
              </a:r>
              <a:endParaRPr lang="pt-BR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ítulo 8">
            <a:extLst>
              <a:ext uri="{FF2B5EF4-FFF2-40B4-BE49-F238E27FC236}">
                <a16:creationId xmlns:a16="http://schemas.microsoft.com/office/drawing/2014/main" id="{6B9D8C68-88E9-46CE-9D8D-1249A43C2EA8}"/>
              </a:ext>
            </a:extLst>
          </p:cNvPr>
          <p:cNvSpPr txBox="1">
            <a:spLocks/>
          </p:cNvSpPr>
          <p:nvPr/>
        </p:nvSpPr>
        <p:spPr>
          <a:xfrm>
            <a:off x="2563168" y="4812825"/>
            <a:ext cx="4224986" cy="27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100" b="1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*</a:t>
            </a:r>
            <a:r>
              <a:rPr lang="pt-BR" sz="1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Os municípios em cinza não foram avaliados pela rede estadual nessa etapa.</a:t>
            </a:r>
            <a:endParaRPr lang="pt-BR" sz="1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B1B6136-2A1A-4E42-9E5B-C45CFFE479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EF2B580F-DB43-40DD-97F1-F18DF97F9C9B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478E1628-6867-4F44-A4DB-8F15E60B1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829AE3EF-C4F2-49C4-AEB3-44588FDBB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778336" y="431093"/>
            <a:ext cx="2872033" cy="599760"/>
          </a:xfrm>
        </p:spPr>
        <p:txBody>
          <a:bodyPr/>
          <a:lstStyle/>
          <a:p>
            <a:r>
              <a:rPr lang="pt-B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LÍNGUA PORTUGUESA 2º ANO EF</a:t>
            </a:r>
            <a:endParaRPr lang="pt-BR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9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5199883-BADF-4410-9AF6-15135A3ED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473" y="1510698"/>
            <a:ext cx="5879053" cy="334536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360D95F-DFE6-445E-ADDF-E7399DE7A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63416BEE-6832-475B-82B4-AE29BEFEFC75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6DB94225-D98B-4B87-B67F-40B165785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E5228B94-99CB-4A0D-8C29-52FDF70AF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43516" y="261328"/>
            <a:ext cx="2978841" cy="880949"/>
          </a:xfrm>
        </p:spPr>
        <p:txBody>
          <a:bodyPr/>
          <a:lstStyle/>
          <a:p>
            <a:r>
              <a:rPr lang="pt-B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SÉRIE HISTÓRICA LÍNGUA PORTUGUESA</a:t>
            </a:r>
            <a:br>
              <a:rPr lang="pt-B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pt-B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2º ANO EF</a:t>
            </a:r>
            <a:endParaRPr lang="pt-BR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3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48461" y="1596734"/>
            <a:ext cx="1454902" cy="21933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Imagem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28491" y="1609344"/>
            <a:ext cx="1454902" cy="218078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B810C7F-9354-4517-84C6-3188FD190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2773" y="1596734"/>
            <a:ext cx="1596124" cy="219339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DFCAFBD-9325-4B83-90E4-52641EDD8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7DA3534-088E-4040-87B0-E01267571C83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5CC54D6F-E0C9-422B-9B54-04D25CB02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C827B0E6-5D80-4CA8-ACF5-57E387D2F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57985" y="523353"/>
            <a:ext cx="3406427" cy="360000"/>
          </a:xfrm>
        </p:spPr>
        <p:txBody>
          <a:bodyPr/>
          <a:lstStyle/>
          <a:p>
            <a:r>
              <a:rPr lang="pt-BR" sz="2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MATEMÁTICA - 2º ANO EF</a:t>
            </a:r>
            <a:endParaRPr lang="pt-BR" sz="24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804B717A-2068-4289-98F0-B99E243EFA51}"/>
              </a:ext>
            </a:extLst>
          </p:cNvPr>
          <p:cNvSpPr/>
          <p:nvPr/>
        </p:nvSpPr>
        <p:spPr>
          <a:xfrm>
            <a:off x="553582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1044A5F9-979D-4AD9-8E03-6337A46F1E7B}"/>
              </a:ext>
            </a:extLst>
          </p:cNvPr>
          <p:cNvSpPr/>
          <p:nvPr/>
        </p:nvSpPr>
        <p:spPr>
          <a:xfrm>
            <a:off x="345579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504CE9A7-0BCB-49F6-AC16-4D76B6471E83}"/>
              </a:ext>
            </a:extLst>
          </p:cNvPr>
          <p:cNvSpPr/>
          <p:nvPr/>
        </p:nvSpPr>
        <p:spPr>
          <a:xfrm>
            <a:off x="137576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2" name="Tabela 6">
            <a:extLst>
              <a:ext uri="{FF2B5EF4-FFF2-40B4-BE49-F238E27FC236}">
                <a16:creationId xmlns:a16="http://schemas.microsoft.com/office/drawing/2014/main" id="{CEC990DC-8EAA-48C6-818F-AA9A2C8DF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452765"/>
              </p:ext>
            </p:extLst>
          </p:nvPr>
        </p:nvGraphicFramePr>
        <p:xfrm>
          <a:off x="1902847" y="4380580"/>
          <a:ext cx="4943855" cy="444160"/>
        </p:xfrm>
        <a:graphic>
          <a:graphicData uri="http://schemas.openxmlformats.org/drawingml/2006/table">
            <a:tbl>
              <a:tblPr firstRow="1" bandRow="1">
                <a:tableStyleId>{11E2214B-EEA6-4F0E-851E-DA328E0D34B4}</a:tableStyleId>
              </a:tblPr>
              <a:tblGrid>
                <a:gridCol w="1335024">
                  <a:extLst>
                    <a:ext uri="{9D8B030D-6E8A-4147-A177-3AD203B41FA5}">
                      <a16:colId xmlns:a16="http://schemas.microsoft.com/office/drawing/2014/main" val="4168114633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74941885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968118736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698601085"/>
                    </a:ext>
                  </a:extLst>
                </a:gridCol>
                <a:gridCol w="865631">
                  <a:extLst>
                    <a:ext uri="{9D8B030D-6E8A-4147-A177-3AD203B41FA5}">
                      <a16:colId xmlns:a16="http://schemas.microsoft.com/office/drawing/2014/main" val="2757978418"/>
                    </a:ext>
                  </a:extLst>
                </a:gridCol>
              </a:tblGrid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Componente curricular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Abaixo do 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Proficiente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C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Avançado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C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07075"/>
                  </a:ext>
                </a:extLst>
              </a:tr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Matemática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Até 400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400 a 500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500 a 600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Acima de 600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819662"/>
                  </a:ext>
                </a:extLst>
              </a:tr>
            </a:tbl>
          </a:graphicData>
        </a:graphic>
      </p:graphicFrame>
      <p:sp>
        <p:nvSpPr>
          <p:cNvPr id="23" name="CaixaDeTexto 22">
            <a:extLst>
              <a:ext uri="{FF2B5EF4-FFF2-40B4-BE49-F238E27FC236}">
                <a16:creationId xmlns:a16="http://schemas.microsoft.com/office/drawing/2014/main" id="{869D7D09-130F-44B3-99E3-4B786AB36274}"/>
              </a:ext>
            </a:extLst>
          </p:cNvPr>
          <p:cNvSpPr txBox="1"/>
          <p:nvPr/>
        </p:nvSpPr>
        <p:spPr>
          <a:xfrm>
            <a:off x="2972787" y="4133524"/>
            <a:ext cx="2803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schemeClr val="bg2">
                    <a:lumMod val="50000"/>
                  </a:schemeClr>
                </a:solidFill>
              </a:rPr>
              <a:t>Legenda – Padrões de desempenho – 2º ano EF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56DD1D9-4106-4853-AA32-8F2FB520BFED}"/>
              </a:ext>
            </a:extLst>
          </p:cNvPr>
          <p:cNvSpPr/>
          <p:nvPr/>
        </p:nvSpPr>
        <p:spPr>
          <a:xfrm>
            <a:off x="5096257" y="4602660"/>
            <a:ext cx="877824" cy="222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147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>
            <a:extLst>
              <a:ext uri="{FF2B5EF4-FFF2-40B4-BE49-F238E27FC236}">
                <a16:creationId xmlns:a16="http://schemas.microsoft.com/office/drawing/2014/main" id="{D23DB606-A028-4204-AD8D-189B62C463BE}"/>
              </a:ext>
            </a:extLst>
          </p:cNvPr>
          <p:cNvSpPr txBox="1">
            <a:spLocks/>
          </p:cNvSpPr>
          <p:nvPr/>
        </p:nvSpPr>
        <p:spPr>
          <a:xfrm>
            <a:off x="1974770" y="1466283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2018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CA443BC5-0B4C-4E9D-947B-81741B5D53C5}"/>
              </a:ext>
            </a:extLst>
          </p:cNvPr>
          <p:cNvSpPr txBox="1">
            <a:spLocks/>
          </p:cNvSpPr>
          <p:nvPr/>
        </p:nvSpPr>
        <p:spPr>
          <a:xfrm>
            <a:off x="4266548" y="1436903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2019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ítulo 8">
            <a:extLst>
              <a:ext uri="{FF2B5EF4-FFF2-40B4-BE49-F238E27FC236}">
                <a16:creationId xmlns:a16="http://schemas.microsoft.com/office/drawing/2014/main" id="{2B86AB41-1F82-4AA1-ADF3-5C494C484A5B}"/>
              </a:ext>
            </a:extLst>
          </p:cNvPr>
          <p:cNvSpPr txBox="1">
            <a:spLocks/>
          </p:cNvSpPr>
          <p:nvPr/>
        </p:nvSpPr>
        <p:spPr>
          <a:xfrm>
            <a:off x="6424254" y="1436903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2021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77331F4-B34D-4919-A031-AD554DEC3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055" y="1770419"/>
            <a:ext cx="1562740" cy="24738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46021A9-465E-4CD0-981B-61475FCF2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892" y="1773420"/>
            <a:ext cx="1622296" cy="253924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68D1309-C1EB-459D-B9B8-4F1BCBBAC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451" y="1773420"/>
            <a:ext cx="1576084" cy="2539246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613B414F-5939-4244-941C-8D1A69CD1384}"/>
              </a:ext>
            </a:extLst>
          </p:cNvPr>
          <p:cNvGrpSpPr/>
          <p:nvPr/>
        </p:nvGrpSpPr>
        <p:grpSpPr>
          <a:xfrm>
            <a:off x="1481171" y="4402766"/>
            <a:ext cx="6181658" cy="460682"/>
            <a:chOff x="942311" y="4682818"/>
            <a:chExt cx="6181658" cy="460682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26B99865-6090-4346-B501-12BF67954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5563" y="4682818"/>
              <a:ext cx="3622476" cy="460682"/>
            </a:xfrm>
            <a:prstGeom prst="rect">
              <a:avLst/>
            </a:prstGeom>
          </p:spPr>
        </p:pic>
        <p:sp>
          <p:nvSpPr>
            <p:cNvPr id="21" name="Título 8">
              <a:extLst>
                <a:ext uri="{FF2B5EF4-FFF2-40B4-BE49-F238E27FC236}">
                  <a16:creationId xmlns:a16="http://schemas.microsoft.com/office/drawing/2014/main" id="{07D22F9A-A5EE-4BBD-A47A-EA6D57045543}"/>
                </a:ext>
              </a:extLst>
            </p:cNvPr>
            <p:cNvSpPr txBox="1">
              <a:spLocks/>
            </p:cNvSpPr>
            <p:nvPr/>
          </p:nvSpPr>
          <p:spPr>
            <a:xfrm>
              <a:off x="5090584" y="4811611"/>
              <a:ext cx="2033385" cy="177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AVANÇADO</a:t>
              </a:r>
              <a:endParaRPr lang="pt-BR" sz="10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ítulo 8">
              <a:extLst>
                <a:ext uri="{FF2B5EF4-FFF2-40B4-BE49-F238E27FC236}">
                  <a16:creationId xmlns:a16="http://schemas.microsoft.com/office/drawing/2014/main" id="{AB125857-46BF-439C-9406-E520890DD852}"/>
                </a:ext>
              </a:extLst>
            </p:cNvPr>
            <p:cNvSpPr txBox="1">
              <a:spLocks/>
            </p:cNvSpPr>
            <p:nvPr/>
          </p:nvSpPr>
          <p:spPr>
            <a:xfrm>
              <a:off x="942311" y="4811525"/>
              <a:ext cx="2033385" cy="177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ABAIXO DO BÁSICO</a:t>
              </a:r>
              <a:endParaRPr lang="pt-BR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ítulo 8">
            <a:extLst>
              <a:ext uri="{FF2B5EF4-FFF2-40B4-BE49-F238E27FC236}">
                <a16:creationId xmlns:a16="http://schemas.microsoft.com/office/drawing/2014/main" id="{57DA839A-A7E5-437D-994C-22DE7AAA8D43}"/>
              </a:ext>
            </a:extLst>
          </p:cNvPr>
          <p:cNvSpPr txBox="1">
            <a:spLocks/>
          </p:cNvSpPr>
          <p:nvPr/>
        </p:nvSpPr>
        <p:spPr>
          <a:xfrm>
            <a:off x="2459507" y="4797544"/>
            <a:ext cx="4224986" cy="27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100" b="1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*</a:t>
            </a:r>
            <a:r>
              <a:rPr lang="pt-BR" sz="1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Os municípios em cinza não foram avaliados pela rede estadual nessa etapa.</a:t>
            </a:r>
            <a:endParaRPr lang="pt-BR" sz="1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4159FAF-54BA-4BCC-82DC-85D685934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47920D09-3398-4B2E-8C24-BD8040E9FC85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1869A781-2ABC-4E3A-8ECC-7BB9D9403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66C7A2AD-8A66-4F11-AA07-FE9596AA7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79718" y="539185"/>
            <a:ext cx="3373413" cy="360000"/>
          </a:xfrm>
        </p:spPr>
        <p:txBody>
          <a:bodyPr/>
          <a:lstStyle/>
          <a:p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MATEMÁTICA - 2º ANO EF</a:t>
            </a:r>
            <a:endParaRPr lang="pt-BR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0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9B1F543-A457-442F-8895-AA9AC0E10F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737640"/>
              </p:ext>
            </p:extLst>
          </p:nvPr>
        </p:nvGraphicFramePr>
        <p:xfrm>
          <a:off x="1652772" y="1560125"/>
          <a:ext cx="5838455" cy="3262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D103256E-FC1D-4FF8-8DF8-F0F44234B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0440B3C2-D3AA-4FD3-BFE7-027063E3079C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AA8F7A84-6E06-4BD6-AC5E-2BB8E8735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20BBF1B-EC80-42B7-B6A0-90F6F1D69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06922" y="421933"/>
            <a:ext cx="3365444" cy="510114"/>
          </a:xfrm>
        </p:spPr>
        <p:txBody>
          <a:bodyPr/>
          <a:lstStyle/>
          <a:p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SÉRIE HISTÓRICA MATEMÁTICA - 2º ANO EF</a:t>
            </a:r>
            <a:endParaRPr lang="pt-BR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370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45" y="1560947"/>
            <a:ext cx="1567892" cy="219106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Imagem 4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68" y="1560947"/>
            <a:ext cx="1567892" cy="219106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F03E71E-C754-4446-887D-DCE6DBAB9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255" y="1561617"/>
            <a:ext cx="1567892" cy="220873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FEF24A7-6934-415D-80AD-0624938073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C9667180-5A68-4AF7-BECD-47BD45635A31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ABE7DD40-0B1B-4507-A0E4-62C9D1B52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E99FFBBC-7B20-4FD8-81B8-615A771DB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747172" y="400575"/>
            <a:ext cx="3454125" cy="540579"/>
          </a:xfrm>
        </p:spPr>
        <p:txBody>
          <a:bodyPr/>
          <a:lstStyle/>
          <a:p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LÍNGUA PORTUGUESA</a:t>
            </a:r>
            <a:b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3º ANO EF</a:t>
            </a:r>
            <a:endParaRPr lang="pt-BR" sz="2400" b="1" dirty="0">
              <a:solidFill>
                <a:srgbClr val="FEB3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0450320C-1299-4E25-87AA-C40B6BB9E9AD}"/>
              </a:ext>
            </a:extLst>
          </p:cNvPr>
          <p:cNvSpPr/>
          <p:nvPr/>
        </p:nvSpPr>
        <p:spPr>
          <a:xfrm>
            <a:off x="553582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A448F8D-7DC3-4464-A054-9B773AA4540E}"/>
              </a:ext>
            </a:extLst>
          </p:cNvPr>
          <p:cNvSpPr/>
          <p:nvPr/>
        </p:nvSpPr>
        <p:spPr>
          <a:xfrm>
            <a:off x="345579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0C54BA70-8783-4750-BE79-B775B72104A9}"/>
              </a:ext>
            </a:extLst>
          </p:cNvPr>
          <p:cNvSpPr/>
          <p:nvPr/>
        </p:nvSpPr>
        <p:spPr>
          <a:xfrm>
            <a:off x="137576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2" name="Tabela 6">
            <a:extLst>
              <a:ext uri="{FF2B5EF4-FFF2-40B4-BE49-F238E27FC236}">
                <a16:creationId xmlns:a16="http://schemas.microsoft.com/office/drawing/2014/main" id="{FABE4B2D-1FB7-49E5-BFF3-7F8EE9CB0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704878"/>
              </p:ext>
            </p:extLst>
          </p:nvPr>
        </p:nvGraphicFramePr>
        <p:xfrm>
          <a:off x="1902847" y="4380580"/>
          <a:ext cx="4943855" cy="444160"/>
        </p:xfrm>
        <a:graphic>
          <a:graphicData uri="http://schemas.openxmlformats.org/drawingml/2006/table">
            <a:tbl>
              <a:tblPr firstRow="1" bandRow="1">
                <a:tableStyleId>{11E2214B-EEA6-4F0E-851E-DA328E0D34B4}</a:tableStyleId>
              </a:tblPr>
              <a:tblGrid>
                <a:gridCol w="1335024">
                  <a:extLst>
                    <a:ext uri="{9D8B030D-6E8A-4147-A177-3AD203B41FA5}">
                      <a16:colId xmlns:a16="http://schemas.microsoft.com/office/drawing/2014/main" val="4168114633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74941885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968118736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698601085"/>
                    </a:ext>
                  </a:extLst>
                </a:gridCol>
                <a:gridCol w="865631">
                  <a:extLst>
                    <a:ext uri="{9D8B030D-6E8A-4147-A177-3AD203B41FA5}">
                      <a16:colId xmlns:a16="http://schemas.microsoft.com/office/drawing/2014/main" val="2757978418"/>
                    </a:ext>
                  </a:extLst>
                </a:gridCol>
              </a:tblGrid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Componente curricular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Abaixo do 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Proficiente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C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Avançado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C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07075"/>
                  </a:ext>
                </a:extLst>
              </a:tr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Língua Portuguesa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Até 600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600 a 650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650 a 750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Acima de 750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819662"/>
                  </a:ext>
                </a:extLst>
              </a:tr>
            </a:tbl>
          </a:graphicData>
        </a:graphic>
      </p:graphicFrame>
      <p:sp>
        <p:nvSpPr>
          <p:cNvPr id="23" name="CaixaDeTexto 22">
            <a:extLst>
              <a:ext uri="{FF2B5EF4-FFF2-40B4-BE49-F238E27FC236}">
                <a16:creationId xmlns:a16="http://schemas.microsoft.com/office/drawing/2014/main" id="{D4ABD2AB-D805-4B5C-BB8C-0EA0B8AC0459}"/>
              </a:ext>
            </a:extLst>
          </p:cNvPr>
          <p:cNvSpPr txBox="1"/>
          <p:nvPr/>
        </p:nvSpPr>
        <p:spPr>
          <a:xfrm>
            <a:off x="2972787" y="4133524"/>
            <a:ext cx="2803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schemeClr val="bg2">
                    <a:lumMod val="50000"/>
                  </a:schemeClr>
                </a:solidFill>
              </a:rPr>
              <a:t>Legenda – Padrões de desempenho – 3º ano EF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0F78A10-D6EE-486A-A401-37E9C8654D0A}"/>
              </a:ext>
            </a:extLst>
          </p:cNvPr>
          <p:cNvSpPr/>
          <p:nvPr/>
        </p:nvSpPr>
        <p:spPr>
          <a:xfrm>
            <a:off x="5096257" y="4602660"/>
            <a:ext cx="877824" cy="222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417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>
            <a:extLst>
              <a:ext uri="{FF2B5EF4-FFF2-40B4-BE49-F238E27FC236}">
                <a16:creationId xmlns:a16="http://schemas.microsoft.com/office/drawing/2014/main" id="{D23DB606-A028-4204-AD8D-189B62C463BE}"/>
              </a:ext>
            </a:extLst>
          </p:cNvPr>
          <p:cNvSpPr txBox="1">
            <a:spLocks/>
          </p:cNvSpPr>
          <p:nvPr/>
        </p:nvSpPr>
        <p:spPr>
          <a:xfrm>
            <a:off x="2139886" y="1399815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2018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CA443BC5-0B4C-4E9D-947B-81741B5D53C5}"/>
              </a:ext>
            </a:extLst>
          </p:cNvPr>
          <p:cNvSpPr txBox="1">
            <a:spLocks/>
          </p:cNvSpPr>
          <p:nvPr/>
        </p:nvSpPr>
        <p:spPr>
          <a:xfrm>
            <a:off x="4322673" y="1369791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2019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ítulo 8">
            <a:extLst>
              <a:ext uri="{FF2B5EF4-FFF2-40B4-BE49-F238E27FC236}">
                <a16:creationId xmlns:a16="http://schemas.microsoft.com/office/drawing/2014/main" id="{2B86AB41-1F82-4AA1-ADF3-5C494C484A5B}"/>
              </a:ext>
            </a:extLst>
          </p:cNvPr>
          <p:cNvSpPr txBox="1">
            <a:spLocks/>
          </p:cNvSpPr>
          <p:nvPr/>
        </p:nvSpPr>
        <p:spPr>
          <a:xfrm>
            <a:off x="6806723" y="1396946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2021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54397F9-39BF-4CAE-8A80-F183D38C6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051" y="1718373"/>
            <a:ext cx="1652643" cy="264082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5A1DE5B-0082-47A8-9665-290DF4D7F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887" y="1741515"/>
            <a:ext cx="1606304" cy="266203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925B3E6E-4767-4891-9A80-BEA0B07C9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710" y="1713243"/>
            <a:ext cx="1714862" cy="2715199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B20363BA-9C4A-4015-A323-D021D397348C}"/>
              </a:ext>
            </a:extLst>
          </p:cNvPr>
          <p:cNvGrpSpPr/>
          <p:nvPr/>
        </p:nvGrpSpPr>
        <p:grpSpPr>
          <a:xfrm>
            <a:off x="1890284" y="4440166"/>
            <a:ext cx="6181658" cy="460682"/>
            <a:chOff x="942311" y="4682818"/>
            <a:chExt cx="6181658" cy="460682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1E2C0CED-5268-4AF6-8D1B-2CE9D5C21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5563" y="4682818"/>
              <a:ext cx="3622476" cy="460682"/>
            </a:xfrm>
            <a:prstGeom prst="rect">
              <a:avLst/>
            </a:prstGeom>
          </p:spPr>
        </p:pic>
        <p:sp>
          <p:nvSpPr>
            <p:cNvPr id="21" name="Título 8">
              <a:extLst>
                <a:ext uri="{FF2B5EF4-FFF2-40B4-BE49-F238E27FC236}">
                  <a16:creationId xmlns:a16="http://schemas.microsoft.com/office/drawing/2014/main" id="{47AA0649-9A10-48DF-A1B7-E09276CDC9EB}"/>
                </a:ext>
              </a:extLst>
            </p:cNvPr>
            <p:cNvSpPr txBox="1">
              <a:spLocks/>
            </p:cNvSpPr>
            <p:nvPr/>
          </p:nvSpPr>
          <p:spPr>
            <a:xfrm>
              <a:off x="5090584" y="4811611"/>
              <a:ext cx="2033385" cy="177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AVANÇADO</a:t>
              </a:r>
              <a:endParaRPr lang="pt-BR" sz="10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ítulo 8">
              <a:extLst>
                <a:ext uri="{FF2B5EF4-FFF2-40B4-BE49-F238E27FC236}">
                  <a16:creationId xmlns:a16="http://schemas.microsoft.com/office/drawing/2014/main" id="{F8EA868E-81D6-4B9E-8335-41EE2AEE11A5}"/>
                </a:ext>
              </a:extLst>
            </p:cNvPr>
            <p:cNvSpPr txBox="1">
              <a:spLocks/>
            </p:cNvSpPr>
            <p:nvPr/>
          </p:nvSpPr>
          <p:spPr>
            <a:xfrm>
              <a:off x="942311" y="4811525"/>
              <a:ext cx="2033385" cy="177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ABAIXO DO BÁSICO</a:t>
              </a:r>
              <a:endParaRPr lang="pt-BR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ítulo 8">
            <a:extLst>
              <a:ext uri="{FF2B5EF4-FFF2-40B4-BE49-F238E27FC236}">
                <a16:creationId xmlns:a16="http://schemas.microsoft.com/office/drawing/2014/main" id="{B0C4E628-8980-4A18-A06C-DFD0721639C2}"/>
              </a:ext>
            </a:extLst>
          </p:cNvPr>
          <p:cNvSpPr txBox="1">
            <a:spLocks/>
          </p:cNvSpPr>
          <p:nvPr/>
        </p:nvSpPr>
        <p:spPr>
          <a:xfrm>
            <a:off x="2704763" y="4804727"/>
            <a:ext cx="4224986" cy="27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100" b="1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*</a:t>
            </a:r>
            <a:r>
              <a:rPr lang="pt-BR" sz="1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Os municípios em cinza não foram avaliados pela rede estadual nessa etapa.</a:t>
            </a:r>
            <a:endParaRPr lang="pt-BR" sz="1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31C0DB2-72E5-4453-890A-32D7068DBA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10A0B952-5051-4714-A1AD-605696CC3A2E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2651AD27-6143-4A9C-AFC6-D39C8C4F3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4AA15AC6-77AD-4EF4-A68C-B9BD32B2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79230" y="424305"/>
            <a:ext cx="3109657" cy="539521"/>
          </a:xfrm>
        </p:spPr>
        <p:txBody>
          <a:bodyPr/>
          <a:lstStyle/>
          <a:p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LÍNGUA PORTUGUESA</a:t>
            </a:r>
            <a:b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3º ANO EF</a:t>
            </a:r>
            <a:endParaRPr lang="pt-BR" sz="2400" b="1" dirty="0">
              <a:solidFill>
                <a:srgbClr val="FEB3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1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0219484A-AB6F-47F3-BD65-8FFED2CF9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325256" cy="1395943"/>
          </a:xfrm>
          <a:prstGeom prst="rect">
            <a:avLst/>
          </a:prstGeom>
        </p:spPr>
      </p:pic>
      <p:sp>
        <p:nvSpPr>
          <p:cNvPr id="2334" name="Google Shape;2334;p4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  <a:sym typeface="Barlow Light"/>
            </a:endParaRPr>
          </a:p>
        </p:txBody>
      </p:sp>
      <p:sp>
        <p:nvSpPr>
          <p:cNvPr id="2335" name="Google Shape;2335;p41"/>
          <p:cNvSpPr/>
          <p:nvPr/>
        </p:nvSpPr>
        <p:spPr>
          <a:xfrm>
            <a:off x="744278" y="1611275"/>
            <a:ext cx="3752921" cy="1584600"/>
          </a:xfrm>
          <a:prstGeom prst="rect">
            <a:avLst/>
          </a:prstGeom>
          <a:solidFill>
            <a:schemeClr val="lt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91425" rIns="1371600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ABAIXO DO BÁSICO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Barlow"/>
              <a:cs typeface="Calibri" panose="020F0502020204030204" pitchFamily="34" charset="0"/>
              <a:sym typeface="Barlow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Carência de aprendizagem para o desenvolvimento das </a:t>
            </a:r>
            <a:r>
              <a:rPr lang="pt-BR" sz="1200" b="1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habilidades e competências mínimas </a:t>
            </a:r>
            <a:r>
              <a:rPr lang="pt-BR" sz="1200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/ necessitam de atividades pedagógicas de </a:t>
            </a:r>
            <a:r>
              <a:rPr lang="pt-BR" sz="1200" b="1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recuperação</a:t>
            </a:r>
            <a:r>
              <a:rPr lang="pt-BR" sz="1200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.</a:t>
            </a:r>
          </a:p>
        </p:txBody>
      </p:sp>
      <p:sp>
        <p:nvSpPr>
          <p:cNvPr id="2336" name="Google Shape;2336;p41"/>
          <p:cNvSpPr/>
          <p:nvPr/>
        </p:nvSpPr>
        <p:spPr>
          <a:xfrm>
            <a:off x="4563478" y="1617988"/>
            <a:ext cx="3752921" cy="1563236"/>
          </a:xfrm>
          <a:prstGeom prst="rect">
            <a:avLst/>
          </a:prstGeom>
          <a:solidFill>
            <a:schemeClr val="lt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1371600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3F50"/>
              </a:buClr>
              <a:buSzPts val="1100"/>
              <a:buFont typeface="Arial"/>
              <a:buNone/>
              <a:tabLst/>
              <a:defRPr/>
            </a:pP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BÁSICO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 pitchFamily="34" charset="0"/>
              <a:ea typeface="Barlow"/>
              <a:cs typeface="Calibri" panose="020F0502020204030204" pitchFamily="34" charset="0"/>
              <a:sym typeface="Barlow"/>
            </a:endParaRPr>
          </a:p>
          <a:p>
            <a:pPr lvl="0" algn="r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N</a:t>
            </a:r>
            <a:r>
              <a:rPr lang="pt-BR" sz="1200" b="1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ão demonstram ter desenvolvido adequadamente</a:t>
            </a:r>
            <a:r>
              <a:rPr lang="pt-BR" sz="1200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 as habilidades essenciais / precisam de atividades de </a:t>
            </a:r>
            <a:r>
              <a:rPr lang="pt-BR" sz="1200" b="1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reforço</a:t>
            </a:r>
            <a:r>
              <a:rPr lang="pt-BR" sz="1200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.</a:t>
            </a:r>
          </a:p>
        </p:txBody>
      </p:sp>
      <p:sp>
        <p:nvSpPr>
          <p:cNvPr id="2337" name="Google Shape;2337;p41"/>
          <p:cNvSpPr/>
          <p:nvPr/>
        </p:nvSpPr>
        <p:spPr>
          <a:xfrm>
            <a:off x="744279" y="3262950"/>
            <a:ext cx="3733786" cy="1563236"/>
          </a:xfrm>
          <a:prstGeom prst="rect">
            <a:avLst/>
          </a:prstGeom>
          <a:solidFill>
            <a:schemeClr val="lt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91425" rIns="1371600" bIns="91425" anchor="ctr" anchorCtr="0">
            <a:noAutofit/>
          </a:bodyPr>
          <a:lstStyle/>
          <a:p>
            <a:pPr lvl="0">
              <a:buClr>
                <a:srgbClr val="3A3F50"/>
              </a:buClr>
              <a:buSzPts val="1100"/>
            </a:pPr>
            <a:r>
              <a:rPr lang="en" b="1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PROFICIENTE</a:t>
            </a:r>
          </a:p>
          <a:p>
            <a:pPr lvl="0">
              <a:spcBef>
                <a:spcPts val="600"/>
              </a:spcBef>
              <a:buClr>
                <a:srgbClr val="3A3F50"/>
              </a:buClr>
              <a:buSzPts val="1100"/>
            </a:pPr>
            <a:r>
              <a:rPr lang="pt-BR" sz="1200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C</a:t>
            </a:r>
            <a:r>
              <a:rPr lang="pt-BR" sz="1200" b="1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onsolidaram o desenvolvimento das habilidades previstas</a:t>
            </a:r>
            <a:r>
              <a:rPr lang="pt-BR" sz="1200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 para a etapa de escolaridade, entretanto, ainda requerem ações para </a:t>
            </a:r>
            <a:r>
              <a:rPr lang="pt-BR" sz="1200" b="1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aprofundar</a:t>
            </a:r>
            <a:r>
              <a:rPr lang="pt-BR" sz="1200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 a aprendizagem.</a:t>
            </a:r>
          </a:p>
        </p:txBody>
      </p:sp>
      <p:sp>
        <p:nvSpPr>
          <p:cNvPr id="2338" name="Google Shape;2338;p41"/>
          <p:cNvSpPr/>
          <p:nvPr/>
        </p:nvSpPr>
        <p:spPr>
          <a:xfrm>
            <a:off x="4572000" y="3259456"/>
            <a:ext cx="3741922" cy="1563236"/>
          </a:xfrm>
          <a:prstGeom prst="rect">
            <a:avLst/>
          </a:prstGeom>
          <a:solidFill>
            <a:schemeClr val="lt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spcFirstLastPara="1" wrap="square" lIns="1371600" tIns="91425" rIns="91425" bIns="91425" anchor="ctr" anchorCtr="0">
            <a:no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kumimoji="0" lang="en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AVANÇADO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pt-BR" sz="1200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Desenvolvimento </a:t>
            </a:r>
            <a:r>
              <a:rPr lang="pt-BR" sz="1200" b="1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além do esperado </a:t>
            </a:r>
            <a:r>
              <a:rPr lang="pt-BR" sz="1200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para a sua etapa de escolaridade. Esses alunos precisam de </a:t>
            </a:r>
            <a:r>
              <a:rPr lang="pt-BR" sz="1200" b="1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estímulos</a:t>
            </a:r>
            <a:r>
              <a:rPr lang="pt-BR" sz="1200" dirty="0">
                <a:solidFill>
                  <a:schemeClr val="bg2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 para continuar avançando no processo de aprendizagem.</a:t>
            </a:r>
          </a:p>
        </p:txBody>
      </p:sp>
      <p:sp>
        <p:nvSpPr>
          <p:cNvPr id="16" name="Google Shape;2341;p41"/>
          <p:cNvSpPr/>
          <p:nvPr/>
        </p:nvSpPr>
        <p:spPr>
          <a:xfrm>
            <a:off x="3301021" y="1987188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B3E1B9"/>
          </a:solidFill>
          <a:ln>
            <a:solidFill>
              <a:srgbClr val="CCFFF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340;p41"/>
          <p:cNvSpPr/>
          <p:nvPr/>
        </p:nvSpPr>
        <p:spPr>
          <a:xfrm rot="5400000">
            <a:off x="3356193" y="198406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98D4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339;p41"/>
          <p:cNvSpPr/>
          <p:nvPr/>
        </p:nvSpPr>
        <p:spPr>
          <a:xfrm rot="16200000">
            <a:off x="3292164" y="20509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309E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342;p41"/>
          <p:cNvSpPr/>
          <p:nvPr/>
        </p:nvSpPr>
        <p:spPr>
          <a:xfrm rot="5400000" flipH="1">
            <a:off x="3357071" y="20509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rgbClr val="0082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3" name="Google Shape;2333;p41"/>
          <p:cNvSpPr txBox="1">
            <a:spLocks noGrp="1"/>
          </p:cNvSpPr>
          <p:nvPr>
            <p:ph type="title"/>
          </p:nvPr>
        </p:nvSpPr>
        <p:spPr>
          <a:xfrm>
            <a:off x="673145" y="359367"/>
            <a:ext cx="3752921" cy="6471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PADRÕES DE</a:t>
            </a:r>
            <a:br>
              <a:rPr lang="pt-BR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DESEMPENHO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653F6A0-4CAA-4550-A2F6-8B6E4505F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218" y="38150"/>
            <a:ext cx="1142447" cy="112496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7249306-DF01-427B-852F-8C7E19640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218" y="317906"/>
            <a:ext cx="1197658" cy="5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85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948A8E3-34B9-4B09-B8CA-C24CC2B87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250" y="1461147"/>
            <a:ext cx="6155499" cy="327578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949950F-BC0D-47C8-A59D-40B8041C2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FB1A694E-323F-4497-BD4C-C9D7FF5653AE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A8A113B9-202A-4DA0-BC6D-7E98AA606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E076AEB3-CBCF-457D-BBD9-54798E9E8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39291" y="292890"/>
            <a:ext cx="2920601" cy="590463"/>
          </a:xfrm>
        </p:spPr>
        <p:txBody>
          <a:bodyPr/>
          <a:lstStyle/>
          <a:p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SÉRIE HISTÓRICA LÍNGUA PORTUGUESA 3º ANO EF</a:t>
            </a:r>
            <a:endParaRPr lang="pt-BR" sz="2400" b="1" dirty="0">
              <a:solidFill>
                <a:srgbClr val="FEB3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57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48838" y="1660450"/>
            <a:ext cx="1483905" cy="207369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Imagem 2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53885" y="1680522"/>
            <a:ext cx="1483905" cy="207369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7CBDF51-E430-4695-94BE-27FD11304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928" y="1656757"/>
            <a:ext cx="1483905" cy="209746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CFA77B5-564D-43BA-9728-A554B445E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1A6B05B-203A-46E2-BDA0-53AF1BD01997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3E31C038-89CA-4B7B-B016-7B6043E0F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115180B-034D-44BA-99A1-65AD204B4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10133" y="521803"/>
            <a:ext cx="3423493" cy="360000"/>
          </a:xfrm>
        </p:spPr>
        <p:txBody>
          <a:bodyPr/>
          <a:lstStyle/>
          <a:p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MATEMÁTICA - 3º ANO EF</a:t>
            </a:r>
            <a:endParaRPr lang="pt-BR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8B7C4AD-552D-4338-B810-559F02E26F25}"/>
              </a:ext>
            </a:extLst>
          </p:cNvPr>
          <p:cNvSpPr/>
          <p:nvPr/>
        </p:nvSpPr>
        <p:spPr>
          <a:xfrm>
            <a:off x="553582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D673E739-E1CB-43B8-86A5-5F98E0F2398F}"/>
              </a:ext>
            </a:extLst>
          </p:cNvPr>
          <p:cNvSpPr/>
          <p:nvPr/>
        </p:nvSpPr>
        <p:spPr>
          <a:xfrm>
            <a:off x="345579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9159829-CC90-4FF2-AB30-92A364D29FE4}"/>
              </a:ext>
            </a:extLst>
          </p:cNvPr>
          <p:cNvSpPr/>
          <p:nvPr/>
        </p:nvSpPr>
        <p:spPr>
          <a:xfrm>
            <a:off x="137576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2" name="Tabela 6">
            <a:extLst>
              <a:ext uri="{FF2B5EF4-FFF2-40B4-BE49-F238E27FC236}">
                <a16:creationId xmlns:a16="http://schemas.microsoft.com/office/drawing/2014/main" id="{54DB73BC-1AF9-474E-A877-269A23F6E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801626"/>
              </p:ext>
            </p:extLst>
          </p:nvPr>
        </p:nvGraphicFramePr>
        <p:xfrm>
          <a:off x="1902847" y="4380580"/>
          <a:ext cx="4943855" cy="444160"/>
        </p:xfrm>
        <a:graphic>
          <a:graphicData uri="http://schemas.openxmlformats.org/drawingml/2006/table">
            <a:tbl>
              <a:tblPr firstRow="1" bandRow="1">
                <a:tableStyleId>{11E2214B-EEA6-4F0E-851E-DA328E0D34B4}</a:tableStyleId>
              </a:tblPr>
              <a:tblGrid>
                <a:gridCol w="1335024">
                  <a:extLst>
                    <a:ext uri="{9D8B030D-6E8A-4147-A177-3AD203B41FA5}">
                      <a16:colId xmlns:a16="http://schemas.microsoft.com/office/drawing/2014/main" val="4168114633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74941885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968118736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698601085"/>
                    </a:ext>
                  </a:extLst>
                </a:gridCol>
                <a:gridCol w="865631">
                  <a:extLst>
                    <a:ext uri="{9D8B030D-6E8A-4147-A177-3AD203B41FA5}">
                      <a16:colId xmlns:a16="http://schemas.microsoft.com/office/drawing/2014/main" val="2757978418"/>
                    </a:ext>
                  </a:extLst>
                </a:gridCol>
              </a:tblGrid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Componente curricular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Abaixo do 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Proficiente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C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Avançado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C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07075"/>
                  </a:ext>
                </a:extLst>
              </a:tr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Matemática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Até 450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450 a 550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550 a 650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Acima de 650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819662"/>
                  </a:ext>
                </a:extLst>
              </a:tr>
            </a:tbl>
          </a:graphicData>
        </a:graphic>
      </p:graphicFrame>
      <p:sp>
        <p:nvSpPr>
          <p:cNvPr id="23" name="CaixaDeTexto 22">
            <a:extLst>
              <a:ext uri="{FF2B5EF4-FFF2-40B4-BE49-F238E27FC236}">
                <a16:creationId xmlns:a16="http://schemas.microsoft.com/office/drawing/2014/main" id="{3226444A-6965-499A-B0DD-B0524AAB1D41}"/>
              </a:ext>
            </a:extLst>
          </p:cNvPr>
          <p:cNvSpPr txBox="1"/>
          <p:nvPr/>
        </p:nvSpPr>
        <p:spPr>
          <a:xfrm>
            <a:off x="2972787" y="4133524"/>
            <a:ext cx="2803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schemeClr val="bg2">
                    <a:lumMod val="50000"/>
                  </a:schemeClr>
                </a:solidFill>
              </a:rPr>
              <a:t>Legenda – Padrões de desempenho – 3º ano EF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85A9C57-AE9E-4A19-A5EB-390EB70DAAA4}"/>
              </a:ext>
            </a:extLst>
          </p:cNvPr>
          <p:cNvSpPr/>
          <p:nvPr/>
        </p:nvSpPr>
        <p:spPr>
          <a:xfrm>
            <a:off x="5096257" y="4602660"/>
            <a:ext cx="877824" cy="222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212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DD216E4-37DC-4427-A016-16A30E828A9B}"/>
              </a:ext>
            </a:extLst>
          </p:cNvPr>
          <p:cNvSpPr txBox="1"/>
          <p:nvPr/>
        </p:nvSpPr>
        <p:spPr>
          <a:xfrm>
            <a:off x="487208" y="1095829"/>
            <a:ext cx="1949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Título 8">
            <a:extLst>
              <a:ext uri="{FF2B5EF4-FFF2-40B4-BE49-F238E27FC236}">
                <a16:creationId xmlns:a16="http://schemas.microsoft.com/office/drawing/2014/main" id="{D23DB606-A028-4204-AD8D-189B62C463BE}"/>
              </a:ext>
            </a:extLst>
          </p:cNvPr>
          <p:cNvSpPr txBox="1">
            <a:spLocks/>
          </p:cNvSpPr>
          <p:nvPr/>
        </p:nvSpPr>
        <p:spPr>
          <a:xfrm>
            <a:off x="2110162" y="1469414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2018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CA443BC5-0B4C-4E9D-947B-81741B5D53C5}"/>
              </a:ext>
            </a:extLst>
          </p:cNvPr>
          <p:cNvSpPr txBox="1">
            <a:spLocks/>
          </p:cNvSpPr>
          <p:nvPr/>
        </p:nvSpPr>
        <p:spPr>
          <a:xfrm>
            <a:off x="4404396" y="1467874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2019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ítulo 8">
            <a:extLst>
              <a:ext uri="{FF2B5EF4-FFF2-40B4-BE49-F238E27FC236}">
                <a16:creationId xmlns:a16="http://schemas.microsoft.com/office/drawing/2014/main" id="{2B86AB41-1F82-4AA1-ADF3-5C494C484A5B}"/>
              </a:ext>
            </a:extLst>
          </p:cNvPr>
          <p:cNvSpPr txBox="1">
            <a:spLocks/>
          </p:cNvSpPr>
          <p:nvPr/>
        </p:nvSpPr>
        <p:spPr>
          <a:xfrm>
            <a:off x="6813024" y="1467874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2021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0E84C00-6B0B-4774-91C8-28CF4AF78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78" y="1764622"/>
            <a:ext cx="1544562" cy="260223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8AB4719-95B1-4012-9924-D52575F49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434" y="1741035"/>
            <a:ext cx="1544734" cy="260223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75136D0-1114-46C6-9E5B-7758898A2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820" y="1764622"/>
            <a:ext cx="1597082" cy="2602239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B43CABC4-DD63-4B35-8228-1F3CC742AD02}"/>
              </a:ext>
            </a:extLst>
          </p:cNvPr>
          <p:cNvGrpSpPr/>
          <p:nvPr/>
        </p:nvGrpSpPr>
        <p:grpSpPr>
          <a:xfrm>
            <a:off x="1704796" y="4448992"/>
            <a:ext cx="6181658" cy="460682"/>
            <a:chOff x="942311" y="4682818"/>
            <a:chExt cx="6181658" cy="460682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5E3A5009-208F-4445-A5FD-6A855778B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5563" y="4682818"/>
              <a:ext cx="3622476" cy="460682"/>
            </a:xfrm>
            <a:prstGeom prst="rect">
              <a:avLst/>
            </a:prstGeom>
          </p:spPr>
        </p:pic>
        <p:sp>
          <p:nvSpPr>
            <p:cNvPr id="21" name="Título 8">
              <a:extLst>
                <a:ext uri="{FF2B5EF4-FFF2-40B4-BE49-F238E27FC236}">
                  <a16:creationId xmlns:a16="http://schemas.microsoft.com/office/drawing/2014/main" id="{5683ECA9-5519-4F9B-B390-65252721CD2E}"/>
                </a:ext>
              </a:extLst>
            </p:cNvPr>
            <p:cNvSpPr txBox="1">
              <a:spLocks/>
            </p:cNvSpPr>
            <p:nvPr/>
          </p:nvSpPr>
          <p:spPr>
            <a:xfrm>
              <a:off x="5090584" y="4811611"/>
              <a:ext cx="2033385" cy="177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AVANÇADO</a:t>
              </a:r>
              <a:endParaRPr lang="pt-BR" sz="10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ítulo 8">
              <a:extLst>
                <a:ext uri="{FF2B5EF4-FFF2-40B4-BE49-F238E27FC236}">
                  <a16:creationId xmlns:a16="http://schemas.microsoft.com/office/drawing/2014/main" id="{E9ABF777-3703-4ABA-9FE2-966023F9E37D}"/>
                </a:ext>
              </a:extLst>
            </p:cNvPr>
            <p:cNvSpPr txBox="1">
              <a:spLocks/>
            </p:cNvSpPr>
            <p:nvPr/>
          </p:nvSpPr>
          <p:spPr>
            <a:xfrm>
              <a:off x="942311" y="4811525"/>
              <a:ext cx="2033385" cy="177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ABAIXO DO BÁSICO</a:t>
              </a:r>
              <a:endParaRPr lang="pt-BR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Título 8">
            <a:extLst>
              <a:ext uri="{FF2B5EF4-FFF2-40B4-BE49-F238E27FC236}">
                <a16:creationId xmlns:a16="http://schemas.microsoft.com/office/drawing/2014/main" id="{C41CD1D7-D7E7-4C95-9AB9-95A4A788129B}"/>
              </a:ext>
            </a:extLst>
          </p:cNvPr>
          <p:cNvSpPr txBox="1">
            <a:spLocks/>
          </p:cNvSpPr>
          <p:nvPr/>
        </p:nvSpPr>
        <p:spPr>
          <a:xfrm>
            <a:off x="2519275" y="4767678"/>
            <a:ext cx="4224986" cy="27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100" b="1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*</a:t>
            </a:r>
            <a:r>
              <a:rPr lang="pt-BR" sz="1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Os municípios em cinza não foram avaliados pela rede estadual nessa etapa.</a:t>
            </a:r>
            <a:endParaRPr lang="pt-BR" sz="1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83906E1-2A40-4AB5-895B-88E36FC9F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2AE5AA9-D3A2-4EF9-874D-FD096DE87BA2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77192099-D11D-4884-BEA9-51ACF2E8A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CD026B4-1A92-43D8-A349-5363321CC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87208" y="522925"/>
            <a:ext cx="3366226" cy="360428"/>
          </a:xfrm>
        </p:spPr>
        <p:txBody>
          <a:bodyPr/>
          <a:lstStyle/>
          <a:p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MATEMÁTICA - 3º ANO EF</a:t>
            </a:r>
            <a:endParaRPr lang="pt-BR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54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22B48AA-679F-4AED-AC85-00162B97FB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25805"/>
              </p:ext>
            </p:extLst>
          </p:nvPr>
        </p:nvGraphicFramePr>
        <p:xfrm>
          <a:off x="1623308" y="1474572"/>
          <a:ext cx="5897383" cy="333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D531ABBA-4F23-4A1B-9F7B-4F8547E62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1B0BAC6F-EB5F-47A1-A677-E4C73EAD30EC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AEBC632C-2245-4C32-8DC9-E5C65CD04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30E395BF-A419-4645-ADB8-71E190DD0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81056" y="390733"/>
            <a:ext cx="3447248" cy="622139"/>
          </a:xfrm>
        </p:spPr>
        <p:txBody>
          <a:bodyPr/>
          <a:lstStyle/>
          <a:p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SÉRIE HISTÓRICA MATEMÁTICA 3º ANO EF</a:t>
            </a:r>
            <a:endParaRPr lang="pt-BR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951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8AC5D3D-770E-4DF8-92EB-A3D858966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066" y="1582735"/>
            <a:ext cx="1639449" cy="215311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7CF8E26-1B1D-417D-B4CF-A48799C4F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096" y="1582736"/>
            <a:ext cx="1639449" cy="215311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0AC8402-2134-4D88-9E90-E60C4AC3C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136" y="1586667"/>
            <a:ext cx="1639450" cy="216673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04E2A34-4CB9-42CD-92AB-B0D3C4BF0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89AC7824-C37C-4665-BB1E-9CE3BE21CC3C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D65B7DDF-02C9-4DBB-B9B2-5473ACE88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F57D528C-72ED-42C1-A4CD-35CC08461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729200" y="431764"/>
            <a:ext cx="3044922" cy="540078"/>
          </a:xfrm>
        </p:spPr>
        <p:txBody>
          <a:bodyPr/>
          <a:lstStyle/>
          <a:p>
            <a:r>
              <a:rPr lang="pt-B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LÍNGUA PORTUGUESA 5º ANO EF</a:t>
            </a:r>
            <a:endParaRPr lang="pt-BR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CDC5B7DB-FCA8-48AB-A492-8E96FD49B219}"/>
              </a:ext>
            </a:extLst>
          </p:cNvPr>
          <p:cNvSpPr/>
          <p:nvPr/>
        </p:nvSpPr>
        <p:spPr>
          <a:xfrm>
            <a:off x="553582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FB78AA4B-45E2-466A-B188-DB4BEA4E7F08}"/>
              </a:ext>
            </a:extLst>
          </p:cNvPr>
          <p:cNvSpPr/>
          <p:nvPr/>
        </p:nvSpPr>
        <p:spPr>
          <a:xfrm>
            <a:off x="345579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A380E071-7F8C-49DD-BD6F-629A1B0D3FB6}"/>
              </a:ext>
            </a:extLst>
          </p:cNvPr>
          <p:cNvSpPr/>
          <p:nvPr/>
        </p:nvSpPr>
        <p:spPr>
          <a:xfrm>
            <a:off x="137576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Tabela 6">
            <a:extLst>
              <a:ext uri="{FF2B5EF4-FFF2-40B4-BE49-F238E27FC236}">
                <a16:creationId xmlns:a16="http://schemas.microsoft.com/office/drawing/2014/main" id="{DB46C9D9-EFE7-48FF-88F9-EBCA97C5A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471248"/>
              </p:ext>
            </p:extLst>
          </p:nvPr>
        </p:nvGraphicFramePr>
        <p:xfrm>
          <a:off x="1902847" y="4380580"/>
          <a:ext cx="4943855" cy="444160"/>
        </p:xfrm>
        <a:graphic>
          <a:graphicData uri="http://schemas.openxmlformats.org/drawingml/2006/table">
            <a:tbl>
              <a:tblPr firstRow="1" bandRow="1">
                <a:tableStyleId>{11E2214B-EEA6-4F0E-851E-DA328E0D34B4}</a:tableStyleId>
              </a:tblPr>
              <a:tblGrid>
                <a:gridCol w="1335024">
                  <a:extLst>
                    <a:ext uri="{9D8B030D-6E8A-4147-A177-3AD203B41FA5}">
                      <a16:colId xmlns:a16="http://schemas.microsoft.com/office/drawing/2014/main" val="4168114633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74941885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968118736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698601085"/>
                    </a:ext>
                  </a:extLst>
                </a:gridCol>
                <a:gridCol w="865631">
                  <a:extLst>
                    <a:ext uri="{9D8B030D-6E8A-4147-A177-3AD203B41FA5}">
                      <a16:colId xmlns:a16="http://schemas.microsoft.com/office/drawing/2014/main" val="2757978418"/>
                    </a:ext>
                  </a:extLst>
                </a:gridCol>
              </a:tblGrid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Componente curricular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Abaixo do 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Proficiente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C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Avançado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C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07075"/>
                  </a:ext>
                </a:extLst>
              </a:tr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Língua Portuguesa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Até 150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150 a 200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200 a 250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Acima de 250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819662"/>
                  </a:ext>
                </a:extLst>
              </a:tr>
            </a:tbl>
          </a:graphicData>
        </a:graphic>
      </p:graphicFrame>
      <p:sp>
        <p:nvSpPr>
          <p:cNvPr id="18" name="CaixaDeTexto 17">
            <a:extLst>
              <a:ext uri="{FF2B5EF4-FFF2-40B4-BE49-F238E27FC236}">
                <a16:creationId xmlns:a16="http://schemas.microsoft.com/office/drawing/2014/main" id="{4151394A-F978-4B8A-9CA6-6DC578F85733}"/>
              </a:ext>
            </a:extLst>
          </p:cNvPr>
          <p:cNvSpPr txBox="1"/>
          <p:nvPr/>
        </p:nvSpPr>
        <p:spPr>
          <a:xfrm>
            <a:off x="2972787" y="4133524"/>
            <a:ext cx="2803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schemeClr val="bg2">
                    <a:lumMod val="50000"/>
                  </a:schemeClr>
                </a:solidFill>
              </a:rPr>
              <a:t>Legenda – Padrões de desempenho – 5º ano EF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447C79FC-C392-44A2-96B5-99205ED4855E}"/>
              </a:ext>
            </a:extLst>
          </p:cNvPr>
          <p:cNvSpPr/>
          <p:nvPr/>
        </p:nvSpPr>
        <p:spPr>
          <a:xfrm>
            <a:off x="5096257" y="4602660"/>
            <a:ext cx="877824" cy="222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765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7E003A-2797-490E-AACE-5C4E4F424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25</a:t>
            </a:fld>
            <a:endParaRPr lang="pt-BR"/>
          </a:p>
        </p:txBody>
      </p:sp>
      <p:sp>
        <p:nvSpPr>
          <p:cNvPr id="7" name="Título 8">
            <a:extLst>
              <a:ext uri="{FF2B5EF4-FFF2-40B4-BE49-F238E27FC236}">
                <a16:creationId xmlns:a16="http://schemas.microsoft.com/office/drawing/2014/main" id="{7AB1E767-715B-45C5-AFF8-6EF2225CA634}"/>
              </a:ext>
            </a:extLst>
          </p:cNvPr>
          <p:cNvSpPr txBox="1">
            <a:spLocks/>
          </p:cNvSpPr>
          <p:nvPr/>
        </p:nvSpPr>
        <p:spPr>
          <a:xfrm>
            <a:off x="1616864" y="1526871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2018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ítulo 8">
            <a:extLst>
              <a:ext uri="{FF2B5EF4-FFF2-40B4-BE49-F238E27FC236}">
                <a16:creationId xmlns:a16="http://schemas.microsoft.com/office/drawing/2014/main" id="{6BAF48C4-2CC4-4EAD-836C-85E548A66B2F}"/>
              </a:ext>
            </a:extLst>
          </p:cNvPr>
          <p:cNvSpPr txBox="1">
            <a:spLocks/>
          </p:cNvSpPr>
          <p:nvPr/>
        </p:nvSpPr>
        <p:spPr>
          <a:xfrm>
            <a:off x="4162887" y="1526871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2019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63E1844B-82E5-4348-B5A7-49E40AF99A85}"/>
              </a:ext>
            </a:extLst>
          </p:cNvPr>
          <p:cNvSpPr txBox="1">
            <a:spLocks/>
          </p:cNvSpPr>
          <p:nvPr/>
        </p:nvSpPr>
        <p:spPr>
          <a:xfrm>
            <a:off x="6708910" y="1526871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2021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5B89BBB-1297-4494-8C92-E11203A00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6" y="1807012"/>
            <a:ext cx="1484260" cy="251426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D2876E7-338D-423D-8AC0-01A170ADC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754" y="1833723"/>
            <a:ext cx="1540235" cy="251499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DE2D9BD-8DFC-4520-8247-4A52C458C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552" y="1833510"/>
            <a:ext cx="1529666" cy="2509945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AC6417D-DDC2-4ABA-A32A-5C8C21509B61}"/>
              </a:ext>
            </a:extLst>
          </p:cNvPr>
          <p:cNvGrpSpPr/>
          <p:nvPr/>
        </p:nvGrpSpPr>
        <p:grpSpPr>
          <a:xfrm>
            <a:off x="1481170" y="4392850"/>
            <a:ext cx="6181658" cy="460682"/>
            <a:chOff x="942311" y="4682818"/>
            <a:chExt cx="6181658" cy="460682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E469A469-C6DC-4991-BDE2-894501EA3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5563" y="4682818"/>
              <a:ext cx="3622476" cy="460682"/>
            </a:xfrm>
            <a:prstGeom prst="rect">
              <a:avLst/>
            </a:prstGeom>
          </p:spPr>
        </p:pic>
        <p:sp>
          <p:nvSpPr>
            <p:cNvPr id="19" name="Título 8">
              <a:extLst>
                <a:ext uri="{FF2B5EF4-FFF2-40B4-BE49-F238E27FC236}">
                  <a16:creationId xmlns:a16="http://schemas.microsoft.com/office/drawing/2014/main" id="{7AA8BC67-13F2-44BF-AE30-6EC1C6DABB3E}"/>
                </a:ext>
              </a:extLst>
            </p:cNvPr>
            <p:cNvSpPr txBox="1">
              <a:spLocks/>
            </p:cNvSpPr>
            <p:nvPr/>
          </p:nvSpPr>
          <p:spPr>
            <a:xfrm>
              <a:off x="5090584" y="4811611"/>
              <a:ext cx="2033385" cy="177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AVANÇADO</a:t>
              </a:r>
              <a:endParaRPr lang="pt-BR" sz="10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ítulo 8">
              <a:extLst>
                <a:ext uri="{FF2B5EF4-FFF2-40B4-BE49-F238E27FC236}">
                  <a16:creationId xmlns:a16="http://schemas.microsoft.com/office/drawing/2014/main" id="{E64D142F-8029-49D6-8252-20FA945F3747}"/>
                </a:ext>
              </a:extLst>
            </p:cNvPr>
            <p:cNvSpPr txBox="1">
              <a:spLocks/>
            </p:cNvSpPr>
            <p:nvPr/>
          </p:nvSpPr>
          <p:spPr>
            <a:xfrm>
              <a:off x="942311" y="4811525"/>
              <a:ext cx="2033385" cy="177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ABAIXO DO BÁSICO</a:t>
              </a:r>
              <a:endParaRPr lang="pt-BR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ítulo 8">
            <a:extLst>
              <a:ext uri="{FF2B5EF4-FFF2-40B4-BE49-F238E27FC236}">
                <a16:creationId xmlns:a16="http://schemas.microsoft.com/office/drawing/2014/main" id="{2FAEAA77-FA12-4C99-BB45-10B5618EDB7A}"/>
              </a:ext>
            </a:extLst>
          </p:cNvPr>
          <p:cNvSpPr txBox="1">
            <a:spLocks/>
          </p:cNvSpPr>
          <p:nvPr/>
        </p:nvSpPr>
        <p:spPr>
          <a:xfrm>
            <a:off x="2459506" y="4846887"/>
            <a:ext cx="4224986" cy="27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100" b="1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*</a:t>
            </a:r>
            <a:r>
              <a:rPr lang="pt-BR" sz="1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Os municípios em cinza não foram avaliados pela rede estadual nessa etapa.</a:t>
            </a:r>
            <a:endParaRPr lang="pt-BR" sz="1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A88D37E3-DACC-4560-97DD-DE885F2BA3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AB3A6AD-61B6-4A58-AF99-8D01D4593EA7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495D06F4-BF9F-4C73-8327-79B8BDA9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495F122A-C3C9-42FF-9667-D858A47E9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6" name="Título 8">
            <a:extLst>
              <a:ext uri="{FF2B5EF4-FFF2-40B4-BE49-F238E27FC236}">
                <a16:creationId xmlns:a16="http://schemas.microsoft.com/office/drawing/2014/main" id="{F0E73667-F412-47AE-9A00-1646C711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74" y="429904"/>
            <a:ext cx="2904860" cy="535742"/>
          </a:xfrm>
        </p:spPr>
        <p:txBody>
          <a:bodyPr/>
          <a:lstStyle/>
          <a:p>
            <a:r>
              <a:rPr lang="pt-B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LÍNGUA PORTUGUESA 5º ANO EF</a:t>
            </a:r>
            <a:endParaRPr lang="pt-BR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142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975D552-F288-4410-9D69-52C4929AA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83A7B3BB-336A-4063-890E-652CD5FA9B5D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3261CB4A-8B59-40BE-A9E3-84866F7F4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C32ED5B0-A112-4D0A-B1F4-D822E1D75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70902" y="255747"/>
            <a:ext cx="2856039" cy="907363"/>
          </a:xfrm>
        </p:spPr>
        <p:txBody>
          <a:bodyPr/>
          <a:lstStyle/>
          <a:p>
            <a:r>
              <a:rPr lang="pt-B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SÉRIE HISTÓRICA LÍNGUA PORTUGUESA</a:t>
            </a:r>
            <a:br>
              <a:rPr lang="pt-B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pt-BR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5º ANO EF</a:t>
            </a:r>
            <a:endParaRPr lang="pt-BR" sz="2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2A99155-7774-4E09-BDB9-E80BC52097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172422"/>
              </p:ext>
            </p:extLst>
          </p:nvPr>
        </p:nvGraphicFramePr>
        <p:xfrm>
          <a:off x="1511971" y="1403606"/>
          <a:ext cx="6120057" cy="3345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38656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B5D1C62-87A7-4FC7-B671-059398108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562" y="1582106"/>
            <a:ext cx="1676758" cy="220211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5CC3B40-63D8-4C09-A08B-9EA50002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442" y="1582106"/>
            <a:ext cx="1676758" cy="220211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0B29A5A-55D6-4CF9-8E6F-6CD4F8843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636" y="1592274"/>
            <a:ext cx="1676758" cy="224119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6D445AE-227D-4577-AEC2-D8CC936BC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id="{249020A0-5B49-4FBF-A170-A53B7702DEC7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B8CF7939-CFAA-45CE-8650-D8EFAEC1E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357869DD-DAD4-46BE-A6C5-176A8A70C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29155" y="504953"/>
            <a:ext cx="3349721" cy="310594"/>
          </a:xfrm>
        </p:spPr>
        <p:txBody>
          <a:bodyPr/>
          <a:lstStyle/>
          <a:p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MATEMÁTICA 5º ANO EF</a:t>
            </a:r>
            <a:endParaRPr lang="pt-BR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C9FFD3DA-D918-4420-93E0-FE8DAB4BC68F}"/>
              </a:ext>
            </a:extLst>
          </p:cNvPr>
          <p:cNvSpPr/>
          <p:nvPr/>
        </p:nvSpPr>
        <p:spPr>
          <a:xfrm>
            <a:off x="553582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606C27E3-0230-4C7E-AAE5-4FA7B488B898}"/>
              </a:ext>
            </a:extLst>
          </p:cNvPr>
          <p:cNvSpPr/>
          <p:nvPr/>
        </p:nvSpPr>
        <p:spPr>
          <a:xfrm>
            <a:off x="345579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013A393D-285D-465F-9B0D-6C570597D274}"/>
              </a:ext>
            </a:extLst>
          </p:cNvPr>
          <p:cNvSpPr/>
          <p:nvPr/>
        </p:nvSpPr>
        <p:spPr>
          <a:xfrm>
            <a:off x="137576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Tabela 6">
            <a:extLst>
              <a:ext uri="{FF2B5EF4-FFF2-40B4-BE49-F238E27FC236}">
                <a16:creationId xmlns:a16="http://schemas.microsoft.com/office/drawing/2014/main" id="{64C9E350-E503-442A-A4F3-E08BF8A6E5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074916"/>
              </p:ext>
            </p:extLst>
          </p:nvPr>
        </p:nvGraphicFramePr>
        <p:xfrm>
          <a:off x="1902847" y="4380580"/>
          <a:ext cx="4943855" cy="444160"/>
        </p:xfrm>
        <a:graphic>
          <a:graphicData uri="http://schemas.openxmlformats.org/drawingml/2006/table">
            <a:tbl>
              <a:tblPr firstRow="1" bandRow="1">
                <a:tableStyleId>{11E2214B-EEA6-4F0E-851E-DA328E0D34B4}</a:tableStyleId>
              </a:tblPr>
              <a:tblGrid>
                <a:gridCol w="1335024">
                  <a:extLst>
                    <a:ext uri="{9D8B030D-6E8A-4147-A177-3AD203B41FA5}">
                      <a16:colId xmlns:a16="http://schemas.microsoft.com/office/drawing/2014/main" val="4168114633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74941885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968118736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698601085"/>
                    </a:ext>
                  </a:extLst>
                </a:gridCol>
                <a:gridCol w="865631">
                  <a:extLst>
                    <a:ext uri="{9D8B030D-6E8A-4147-A177-3AD203B41FA5}">
                      <a16:colId xmlns:a16="http://schemas.microsoft.com/office/drawing/2014/main" val="2757978418"/>
                    </a:ext>
                  </a:extLst>
                </a:gridCol>
              </a:tblGrid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Componente curricular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Abaixo do 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Proficiente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C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Avançado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C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07075"/>
                  </a:ext>
                </a:extLst>
              </a:tr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Matemática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Até 175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175 a 225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225 a 275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Acima de 275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819662"/>
                  </a:ext>
                </a:extLst>
              </a:tr>
            </a:tbl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55A944A7-00AA-40C2-81F5-D052F2C9E66B}"/>
              </a:ext>
            </a:extLst>
          </p:cNvPr>
          <p:cNvSpPr txBox="1"/>
          <p:nvPr/>
        </p:nvSpPr>
        <p:spPr>
          <a:xfrm>
            <a:off x="2972787" y="4133524"/>
            <a:ext cx="2803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schemeClr val="bg2">
                    <a:lumMod val="50000"/>
                  </a:schemeClr>
                </a:solidFill>
              </a:rPr>
              <a:t>Legenda – Padrões de desempenho – 5º ano EF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3E489535-24B2-4FF8-AB7A-DD13F19AF915}"/>
              </a:ext>
            </a:extLst>
          </p:cNvPr>
          <p:cNvSpPr/>
          <p:nvPr/>
        </p:nvSpPr>
        <p:spPr>
          <a:xfrm>
            <a:off x="5096257" y="4602660"/>
            <a:ext cx="877824" cy="222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0088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>
            <a:extLst>
              <a:ext uri="{FF2B5EF4-FFF2-40B4-BE49-F238E27FC236}">
                <a16:creationId xmlns:a16="http://schemas.microsoft.com/office/drawing/2014/main" id="{D23DB606-A028-4204-AD8D-189B62C463BE}"/>
              </a:ext>
            </a:extLst>
          </p:cNvPr>
          <p:cNvSpPr txBox="1">
            <a:spLocks/>
          </p:cNvSpPr>
          <p:nvPr/>
        </p:nvSpPr>
        <p:spPr>
          <a:xfrm>
            <a:off x="1959987" y="1459134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2018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CA443BC5-0B4C-4E9D-947B-81741B5D53C5}"/>
              </a:ext>
            </a:extLst>
          </p:cNvPr>
          <p:cNvSpPr txBox="1">
            <a:spLocks/>
          </p:cNvSpPr>
          <p:nvPr/>
        </p:nvSpPr>
        <p:spPr>
          <a:xfrm>
            <a:off x="4180706" y="1385822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2019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ítulo 8">
            <a:extLst>
              <a:ext uri="{FF2B5EF4-FFF2-40B4-BE49-F238E27FC236}">
                <a16:creationId xmlns:a16="http://schemas.microsoft.com/office/drawing/2014/main" id="{2B86AB41-1F82-4AA1-ADF3-5C494C484A5B}"/>
              </a:ext>
            </a:extLst>
          </p:cNvPr>
          <p:cNvSpPr txBox="1">
            <a:spLocks/>
          </p:cNvSpPr>
          <p:nvPr/>
        </p:nvSpPr>
        <p:spPr>
          <a:xfrm>
            <a:off x="6522523" y="1435167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2021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B81356F-C760-41CF-A934-2946A969C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424" y="1754961"/>
            <a:ext cx="1607626" cy="250253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3322BDF-2060-43A2-9793-95C0CB6FC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051" y="1767327"/>
            <a:ext cx="1545696" cy="254875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A5312B5-B77F-4483-9499-82C3C83E0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685" y="1685292"/>
            <a:ext cx="1497440" cy="2581043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17FA5933-4E0F-473F-8760-CB1B1D710094}"/>
              </a:ext>
            </a:extLst>
          </p:cNvPr>
          <p:cNvGrpSpPr/>
          <p:nvPr/>
        </p:nvGrpSpPr>
        <p:grpSpPr>
          <a:xfrm>
            <a:off x="1890284" y="4396675"/>
            <a:ext cx="6181658" cy="460682"/>
            <a:chOff x="942311" y="4682818"/>
            <a:chExt cx="6181658" cy="460682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EFFE40E4-BF7E-4E15-A7CC-A22616D41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25563" y="4682818"/>
              <a:ext cx="3622476" cy="460682"/>
            </a:xfrm>
            <a:prstGeom prst="rect">
              <a:avLst/>
            </a:prstGeom>
          </p:spPr>
        </p:pic>
        <p:sp>
          <p:nvSpPr>
            <p:cNvPr id="21" name="Título 8">
              <a:extLst>
                <a:ext uri="{FF2B5EF4-FFF2-40B4-BE49-F238E27FC236}">
                  <a16:creationId xmlns:a16="http://schemas.microsoft.com/office/drawing/2014/main" id="{16AAFB39-6585-4222-B29C-BE98A6EC6E2E}"/>
                </a:ext>
              </a:extLst>
            </p:cNvPr>
            <p:cNvSpPr txBox="1">
              <a:spLocks/>
            </p:cNvSpPr>
            <p:nvPr/>
          </p:nvSpPr>
          <p:spPr>
            <a:xfrm>
              <a:off x="5090584" y="4811611"/>
              <a:ext cx="2033385" cy="177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AVANÇADO</a:t>
              </a:r>
              <a:endParaRPr lang="pt-BR" sz="10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ítulo 8">
              <a:extLst>
                <a:ext uri="{FF2B5EF4-FFF2-40B4-BE49-F238E27FC236}">
                  <a16:creationId xmlns:a16="http://schemas.microsoft.com/office/drawing/2014/main" id="{CBA79EC5-BDBF-4146-85D3-64EBD3E67F4E}"/>
                </a:ext>
              </a:extLst>
            </p:cNvPr>
            <p:cNvSpPr txBox="1">
              <a:spLocks/>
            </p:cNvSpPr>
            <p:nvPr/>
          </p:nvSpPr>
          <p:spPr>
            <a:xfrm>
              <a:off x="942311" y="4811525"/>
              <a:ext cx="2033385" cy="177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ABAIXO DO BÁSICO</a:t>
              </a:r>
              <a:endParaRPr lang="pt-BR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Título 8">
            <a:extLst>
              <a:ext uri="{FF2B5EF4-FFF2-40B4-BE49-F238E27FC236}">
                <a16:creationId xmlns:a16="http://schemas.microsoft.com/office/drawing/2014/main" id="{266AD82B-7C9F-4306-94EE-8807ED409773}"/>
              </a:ext>
            </a:extLst>
          </p:cNvPr>
          <p:cNvSpPr txBox="1">
            <a:spLocks/>
          </p:cNvSpPr>
          <p:nvPr/>
        </p:nvSpPr>
        <p:spPr>
          <a:xfrm>
            <a:off x="3522393" y="4755128"/>
            <a:ext cx="3124762" cy="22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100" b="1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*</a:t>
            </a:r>
            <a:r>
              <a:rPr lang="pt-BR" sz="1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Os municípios em cinza não foram avaliados nessa etapa.</a:t>
            </a:r>
            <a:endParaRPr lang="pt-BR" sz="1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B313B8F-B198-4B11-8BE3-226A8D98F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C06825D0-69F7-495E-BC93-159ED8A332F7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8E471326-D80B-4F66-8538-E81857662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F08332AB-41DA-4C22-B965-FA240A012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55266" y="523353"/>
            <a:ext cx="3416595" cy="360000"/>
          </a:xfrm>
        </p:spPr>
        <p:txBody>
          <a:bodyPr/>
          <a:lstStyle/>
          <a:p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MATEMÁTICA - 5º ANO EF</a:t>
            </a:r>
            <a:endParaRPr lang="pt-BR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012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B1395C5-6848-48C2-98D6-D1A5C58F11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553964"/>
              </p:ext>
            </p:extLst>
          </p:nvPr>
        </p:nvGraphicFramePr>
        <p:xfrm>
          <a:off x="1520348" y="1558115"/>
          <a:ext cx="6103303" cy="330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6406488A-E185-4A69-A8D7-78CEBEFBB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6844E9BC-419A-434C-B1FF-68EC8A453EF9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7C6AE72E-EC19-468A-8A41-9F4A848DB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88FA6B69-3800-402D-A5D1-0EB62B273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75694" y="423218"/>
            <a:ext cx="3319657" cy="557169"/>
          </a:xfrm>
        </p:spPr>
        <p:txBody>
          <a:bodyPr/>
          <a:lstStyle/>
          <a:p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SÉRIE HISTÓRICA MATEMÁTICA 5º ANO EF</a:t>
            </a:r>
            <a:endParaRPr lang="pt-BR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1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A4D7C53D-1952-4E4D-A8D0-7C7E03F7B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213AE25-6C24-4172-9775-B9C9E923A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218" y="38150"/>
            <a:ext cx="1142447" cy="112496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5D5C10B-ABF4-471B-87E5-1A86DE23B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218" y="317906"/>
            <a:ext cx="1197658" cy="565447"/>
          </a:xfrm>
          <a:prstGeom prst="rect">
            <a:avLst/>
          </a:prstGeom>
        </p:spPr>
      </p:pic>
      <p:sp>
        <p:nvSpPr>
          <p:cNvPr id="2333" name="Google Shape;2333;p41"/>
          <p:cNvSpPr txBox="1">
            <a:spLocks noGrp="1"/>
          </p:cNvSpPr>
          <p:nvPr>
            <p:ph type="title"/>
          </p:nvPr>
        </p:nvSpPr>
        <p:spPr>
          <a:xfrm>
            <a:off x="760558" y="436552"/>
            <a:ext cx="2652584" cy="78314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pt-BR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PARÂMETRO</a:t>
            </a:r>
            <a:br>
              <a:rPr lang="pt-BR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AVALIAÇÃO</a:t>
            </a:r>
          </a:p>
        </p:txBody>
      </p:sp>
      <p:sp>
        <p:nvSpPr>
          <p:cNvPr id="2334" name="Google Shape;2334;p4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/>
                <a:sym typeface="Barlow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 Light"/>
              <a:sym typeface="Barlow Light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832D047-0283-462E-8DCE-39259B4ADAF6}"/>
              </a:ext>
            </a:extLst>
          </p:cNvPr>
          <p:cNvSpPr txBox="1"/>
          <p:nvPr/>
        </p:nvSpPr>
        <p:spPr>
          <a:xfrm>
            <a:off x="805976" y="1874885"/>
            <a:ext cx="7532046" cy="241604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PAEBES ALFA </a:t>
            </a:r>
            <a:br>
              <a:rPr lang="pt-BR" sz="25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</a:br>
            <a:r>
              <a:rPr lang="pt-BR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1º, 2º E 3º ANO DO ENSINO FUNDAMENTAL</a:t>
            </a:r>
            <a:br>
              <a:rPr lang="pt-BR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</a:br>
            <a:r>
              <a:rPr lang="pt-BR" sz="18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LÍNGUA PORTUGUESA </a:t>
            </a:r>
            <a:r>
              <a:rPr lang="pt-BR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/ </a:t>
            </a:r>
            <a:r>
              <a:rPr lang="pt-BR" sz="1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MATEMÁTICA</a:t>
            </a:r>
            <a:br>
              <a:rPr lang="pt-BR" sz="2500" b="1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</a:br>
            <a:br>
              <a:rPr lang="pt-BR" sz="2500" b="1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</a:br>
            <a:r>
              <a:rPr lang="pt-BR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PAEBES</a:t>
            </a:r>
            <a:br>
              <a:rPr lang="pt-BR" sz="2500" b="1" i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</a:br>
            <a:r>
              <a:rPr lang="pt-BR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5º E 9º ANO DO E. FUNDAMENTAL E 3ª SÉRIE DO E. MÉDIO</a:t>
            </a:r>
            <a:br>
              <a:rPr lang="pt-BR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</a:br>
            <a:r>
              <a:rPr lang="pt-BR" sz="18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LÍNGUA PORTUGUESA </a:t>
            </a:r>
            <a:r>
              <a:rPr lang="pt-BR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/ </a:t>
            </a:r>
            <a:r>
              <a:rPr lang="pt-BR" sz="1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MATEMÁTICA</a:t>
            </a:r>
            <a:br>
              <a:rPr lang="pt-BR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</a:br>
            <a:r>
              <a:rPr lang="pt-BR" sz="1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 </a:t>
            </a:r>
            <a:endParaRPr lang="pt-BR" sz="1800" b="1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45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992E30F-9062-4418-B984-4860F5272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398" y="1624668"/>
            <a:ext cx="1595131" cy="209466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6DCBABA-E5E2-4456-9BC3-F3ADFD339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55" y="1624668"/>
            <a:ext cx="1595131" cy="2094666"/>
          </a:xfrm>
          <a:prstGeom prst="rect">
            <a:avLst/>
          </a:prstGeom>
          <a:solidFill>
            <a:srgbClr val="01D141"/>
          </a:solidFill>
          <a:ln w="38100">
            <a:solidFill>
              <a:schemeClr val="bg1"/>
            </a:solidFill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D8514DA-81F2-4A40-A782-BC377B01C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195" y="1624668"/>
            <a:ext cx="1595131" cy="209466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5C2D484-AFDE-4AC5-B318-9D9E5A727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93289B7A-6353-4116-85BE-BB11CE9E18B4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061171F2-A7E3-4898-8074-910C02405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01A127FA-91F6-4032-ADC7-F8115A12B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87478" y="342539"/>
            <a:ext cx="2830737" cy="643002"/>
          </a:xfrm>
        </p:spPr>
        <p:txBody>
          <a:bodyPr/>
          <a:lstStyle/>
          <a:p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LÍNGUA PORTUGUESA 9º ANO EF</a:t>
            </a:r>
            <a:endParaRPr lang="pt-BR" sz="2400" b="1" dirty="0">
              <a:solidFill>
                <a:srgbClr val="FEB3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BBD0DC2E-E399-483F-99C3-DC2286D9B1FE}"/>
              </a:ext>
            </a:extLst>
          </p:cNvPr>
          <p:cNvSpPr/>
          <p:nvPr/>
        </p:nvSpPr>
        <p:spPr>
          <a:xfrm>
            <a:off x="553582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F72B8785-AB5C-4D6E-A0D3-6AC6E6BF29A0}"/>
              </a:ext>
            </a:extLst>
          </p:cNvPr>
          <p:cNvSpPr/>
          <p:nvPr/>
        </p:nvSpPr>
        <p:spPr>
          <a:xfrm>
            <a:off x="345579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47E478ED-780E-46D9-A833-F7954D6200C8}"/>
              </a:ext>
            </a:extLst>
          </p:cNvPr>
          <p:cNvSpPr/>
          <p:nvPr/>
        </p:nvSpPr>
        <p:spPr>
          <a:xfrm>
            <a:off x="137576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Tabela 6">
            <a:extLst>
              <a:ext uri="{FF2B5EF4-FFF2-40B4-BE49-F238E27FC236}">
                <a16:creationId xmlns:a16="http://schemas.microsoft.com/office/drawing/2014/main" id="{7149CF94-2E23-4105-86CF-65F0838CD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458621"/>
              </p:ext>
            </p:extLst>
          </p:nvPr>
        </p:nvGraphicFramePr>
        <p:xfrm>
          <a:off x="1902847" y="4380580"/>
          <a:ext cx="4943855" cy="444160"/>
        </p:xfrm>
        <a:graphic>
          <a:graphicData uri="http://schemas.openxmlformats.org/drawingml/2006/table">
            <a:tbl>
              <a:tblPr firstRow="1" bandRow="1">
                <a:tableStyleId>{11E2214B-EEA6-4F0E-851E-DA328E0D34B4}</a:tableStyleId>
              </a:tblPr>
              <a:tblGrid>
                <a:gridCol w="1335024">
                  <a:extLst>
                    <a:ext uri="{9D8B030D-6E8A-4147-A177-3AD203B41FA5}">
                      <a16:colId xmlns:a16="http://schemas.microsoft.com/office/drawing/2014/main" val="4168114633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74941885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968118736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698601085"/>
                    </a:ext>
                  </a:extLst>
                </a:gridCol>
                <a:gridCol w="865631">
                  <a:extLst>
                    <a:ext uri="{9D8B030D-6E8A-4147-A177-3AD203B41FA5}">
                      <a16:colId xmlns:a16="http://schemas.microsoft.com/office/drawing/2014/main" val="2757978418"/>
                    </a:ext>
                  </a:extLst>
                </a:gridCol>
              </a:tblGrid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Componente curricular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Abaixo do 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Proficiente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C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Avançado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C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07075"/>
                  </a:ext>
                </a:extLst>
              </a:tr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Língua Portuguesa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Até 200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200 a 275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275 a 325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Acima de 352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819662"/>
                  </a:ext>
                </a:extLst>
              </a:tr>
            </a:tbl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D4D44C6B-3DD9-4480-A610-CFEF922DEA52}"/>
              </a:ext>
            </a:extLst>
          </p:cNvPr>
          <p:cNvSpPr txBox="1"/>
          <p:nvPr/>
        </p:nvSpPr>
        <p:spPr>
          <a:xfrm>
            <a:off x="2972787" y="4133524"/>
            <a:ext cx="2803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schemeClr val="bg2">
                    <a:lumMod val="50000"/>
                  </a:schemeClr>
                </a:solidFill>
              </a:rPr>
              <a:t>Legenda – Padrões de desempenho – 9º ano EF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BBB662F-847D-4E41-9D10-5C2165626483}"/>
              </a:ext>
            </a:extLst>
          </p:cNvPr>
          <p:cNvSpPr/>
          <p:nvPr/>
        </p:nvSpPr>
        <p:spPr>
          <a:xfrm>
            <a:off x="4304321" y="4602660"/>
            <a:ext cx="785839" cy="222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111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7E003A-2797-490E-AACE-5C4E4F424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31</a:t>
            </a:fld>
            <a:endParaRPr lang="pt-BR"/>
          </a:p>
        </p:txBody>
      </p:sp>
      <p:sp>
        <p:nvSpPr>
          <p:cNvPr id="7" name="Título 8">
            <a:extLst>
              <a:ext uri="{FF2B5EF4-FFF2-40B4-BE49-F238E27FC236}">
                <a16:creationId xmlns:a16="http://schemas.microsoft.com/office/drawing/2014/main" id="{7AB1E767-715B-45C5-AFF8-6EF2225CA634}"/>
              </a:ext>
            </a:extLst>
          </p:cNvPr>
          <p:cNvSpPr txBox="1">
            <a:spLocks/>
          </p:cNvSpPr>
          <p:nvPr/>
        </p:nvSpPr>
        <p:spPr>
          <a:xfrm>
            <a:off x="1679925" y="1477243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2018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ítulo 8">
            <a:extLst>
              <a:ext uri="{FF2B5EF4-FFF2-40B4-BE49-F238E27FC236}">
                <a16:creationId xmlns:a16="http://schemas.microsoft.com/office/drawing/2014/main" id="{6BAF48C4-2CC4-4EAD-836C-85E548A66B2F}"/>
              </a:ext>
            </a:extLst>
          </p:cNvPr>
          <p:cNvSpPr txBox="1">
            <a:spLocks/>
          </p:cNvSpPr>
          <p:nvPr/>
        </p:nvSpPr>
        <p:spPr>
          <a:xfrm>
            <a:off x="3983321" y="1477243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2019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63E1844B-82E5-4348-B5A7-49E40AF99A85}"/>
              </a:ext>
            </a:extLst>
          </p:cNvPr>
          <p:cNvSpPr txBox="1">
            <a:spLocks/>
          </p:cNvSpPr>
          <p:nvPr/>
        </p:nvSpPr>
        <p:spPr>
          <a:xfrm>
            <a:off x="6258958" y="1477243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2021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1F8E49C-13C3-45B6-A5E6-80DBAA2EE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228" y="1809184"/>
            <a:ext cx="1616816" cy="247625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A275D62C-DD98-411E-9B6E-C076C96BF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541" y="1799381"/>
            <a:ext cx="1616816" cy="2512691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BE29A78-9317-48C3-94EC-F8FDE8B57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852" y="1837037"/>
            <a:ext cx="1560348" cy="2475035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3F6D396-2BF1-40F0-8F8F-9972CF682BD0}"/>
              </a:ext>
            </a:extLst>
          </p:cNvPr>
          <p:cNvGrpSpPr/>
          <p:nvPr/>
        </p:nvGrpSpPr>
        <p:grpSpPr>
          <a:xfrm>
            <a:off x="1326091" y="4410368"/>
            <a:ext cx="6181658" cy="460682"/>
            <a:chOff x="942311" y="4682818"/>
            <a:chExt cx="6181658" cy="460682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A21B6C36-91EF-44F7-A7D0-2D437DC21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5563" y="4682818"/>
              <a:ext cx="3622476" cy="460682"/>
            </a:xfrm>
            <a:prstGeom prst="rect">
              <a:avLst/>
            </a:prstGeom>
          </p:spPr>
        </p:pic>
        <p:sp>
          <p:nvSpPr>
            <p:cNvPr id="22" name="Título 8">
              <a:extLst>
                <a:ext uri="{FF2B5EF4-FFF2-40B4-BE49-F238E27FC236}">
                  <a16:creationId xmlns:a16="http://schemas.microsoft.com/office/drawing/2014/main" id="{145F9BC0-CA85-4162-BCB7-A32EDA646A00}"/>
                </a:ext>
              </a:extLst>
            </p:cNvPr>
            <p:cNvSpPr txBox="1">
              <a:spLocks/>
            </p:cNvSpPr>
            <p:nvPr/>
          </p:nvSpPr>
          <p:spPr>
            <a:xfrm>
              <a:off x="5090584" y="4811611"/>
              <a:ext cx="2033385" cy="177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AVANÇADO</a:t>
              </a:r>
              <a:endParaRPr lang="pt-BR" sz="10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ítulo 8">
              <a:extLst>
                <a:ext uri="{FF2B5EF4-FFF2-40B4-BE49-F238E27FC236}">
                  <a16:creationId xmlns:a16="http://schemas.microsoft.com/office/drawing/2014/main" id="{5F78B4F9-7BEC-4FFB-92C4-3526FE717100}"/>
                </a:ext>
              </a:extLst>
            </p:cNvPr>
            <p:cNvSpPr txBox="1">
              <a:spLocks/>
            </p:cNvSpPr>
            <p:nvPr/>
          </p:nvSpPr>
          <p:spPr>
            <a:xfrm>
              <a:off x="942311" y="4811525"/>
              <a:ext cx="2033385" cy="177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ABAIXO DO BÁSICO</a:t>
              </a:r>
              <a:endParaRPr lang="pt-BR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ítulo 8">
            <a:extLst>
              <a:ext uri="{FF2B5EF4-FFF2-40B4-BE49-F238E27FC236}">
                <a16:creationId xmlns:a16="http://schemas.microsoft.com/office/drawing/2014/main" id="{885C2F47-D5F1-4E29-91D4-6C8FBED26826}"/>
              </a:ext>
            </a:extLst>
          </p:cNvPr>
          <p:cNvSpPr txBox="1">
            <a:spLocks/>
          </p:cNvSpPr>
          <p:nvPr/>
        </p:nvSpPr>
        <p:spPr>
          <a:xfrm>
            <a:off x="2513888" y="4812824"/>
            <a:ext cx="4224986" cy="27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100" b="1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*</a:t>
            </a:r>
            <a:r>
              <a:rPr lang="pt-BR" sz="1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Os municípios em cinza não foram avaliados pela rede estadual nessa etapa.</a:t>
            </a:r>
            <a:endParaRPr lang="pt-BR" sz="1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E337B6F-CA48-4BCD-A242-38E01063C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E0EB2739-EE30-4032-A098-BBCBBFCD2070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C2086209-3938-4C52-8336-6C89A551C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C0DAA532-D668-4EE9-9085-3968EB81D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6" name="Título 8">
            <a:extLst>
              <a:ext uri="{FF2B5EF4-FFF2-40B4-BE49-F238E27FC236}">
                <a16:creationId xmlns:a16="http://schemas.microsoft.com/office/drawing/2014/main" id="{F0E73667-F412-47AE-9A00-1646C711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34" y="420562"/>
            <a:ext cx="3069671" cy="562481"/>
          </a:xfrm>
        </p:spPr>
        <p:txBody>
          <a:bodyPr/>
          <a:lstStyle/>
          <a:p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LÍNGUA PORTUGUESA 9º ANO EF</a:t>
            </a:r>
            <a:endParaRPr lang="pt-BR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326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22DB9F25-C323-42D3-8221-31AB52A29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57643"/>
              </p:ext>
            </p:extLst>
          </p:nvPr>
        </p:nvGraphicFramePr>
        <p:xfrm>
          <a:off x="1619478" y="1656570"/>
          <a:ext cx="5905043" cy="3141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28EC70B4-45C1-42EE-AFD9-AD142B77E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BFA3DB59-46F8-4EA6-B5E8-04B2D8503332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552F2C55-CC11-4CB6-B937-8F68233A4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2B9A6C3D-CA1A-4F6C-95B6-A8F30ED7F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79334" y="255872"/>
            <a:ext cx="2879412" cy="559674"/>
          </a:xfrm>
        </p:spPr>
        <p:txBody>
          <a:bodyPr/>
          <a:lstStyle/>
          <a:p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SÉRIE HISTÓRICA LÍNGUA PORTUGUESA 9º ANO EF</a:t>
            </a:r>
            <a:endParaRPr lang="pt-BR" sz="2400" b="1" dirty="0">
              <a:solidFill>
                <a:srgbClr val="FEB3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60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2E51395-8213-4285-878C-611B1513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619" y="1653344"/>
            <a:ext cx="1612026" cy="211685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D88C306-5D94-45A6-87C1-2ED60D7FD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808" y="1649998"/>
            <a:ext cx="1612026" cy="211685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BA62280-921D-4A2A-A796-75344AA01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748" y="1663309"/>
            <a:ext cx="1612025" cy="214891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F65D188-7744-435F-A23A-E139A9D0D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4BFD51B-3348-4F88-AACE-61A12CA66C4B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E7780F14-04A1-46C4-9539-CE5ED8BC3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827ABB9E-0110-4483-B876-78A012D6E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785674" y="504952"/>
            <a:ext cx="3349722" cy="393701"/>
          </a:xfrm>
        </p:spPr>
        <p:txBody>
          <a:bodyPr/>
          <a:lstStyle/>
          <a:p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MATEMÁTICA 9º ANO EF</a:t>
            </a:r>
            <a:endParaRPr lang="pt-BR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E08BB460-A174-446F-A49B-3686255DCE37}"/>
              </a:ext>
            </a:extLst>
          </p:cNvPr>
          <p:cNvSpPr/>
          <p:nvPr/>
        </p:nvSpPr>
        <p:spPr>
          <a:xfrm>
            <a:off x="553582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A97C9C52-525E-4675-83A0-3BF4003DB37B}"/>
              </a:ext>
            </a:extLst>
          </p:cNvPr>
          <p:cNvSpPr/>
          <p:nvPr/>
        </p:nvSpPr>
        <p:spPr>
          <a:xfrm>
            <a:off x="345579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CD685187-942E-4D94-9315-1E53961A0E82}"/>
              </a:ext>
            </a:extLst>
          </p:cNvPr>
          <p:cNvSpPr/>
          <p:nvPr/>
        </p:nvSpPr>
        <p:spPr>
          <a:xfrm>
            <a:off x="137576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Tabela 6">
            <a:extLst>
              <a:ext uri="{FF2B5EF4-FFF2-40B4-BE49-F238E27FC236}">
                <a16:creationId xmlns:a16="http://schemas.microsoft.com/office/drawing/2014/main" id="{0A7AF2A5-2A55-4718-8B1A-835FCEF7D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521474"/>
              </p:ext>
            </p:extLst>
          </p:nvPr>
        </p:nvGraphicFramePr>
        <p:xfrm>
          <a:off x="1902847" y="4380580"/>
          <a:ext cx="4943855" cy="444160"/>
        </p:xfrm>
        <a:graphic>
          <a:graphicData uri="http://schemas.openxmlformats.org/drawingml/2006/table">
            <a:tbl>
              <a:tblPr firstRow="1" bandRow="1">
                <a:tableStyleId>{11E2214B-EEA6-4F0E-851E-DA328E0D34B4}</a:tableStyleId>
              </a:tblPr>
              <a:tblGrid>
                <a:gridCol w="1335024">
                  <a:extLst>
                    <a:ext uri="{9D8B030D-6E8A-4147-A177-3AD203B41FA5}">
                      <a16:colId xmlns:a16="http://schemas.microsoft.com/office/drawing/2014/main" val="4168114633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74941885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968118736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698601085"/>
                    </a:ext>
                  </a:extLst>
                </a:gridCol>
                <a:gridCol w="865631">
                  <a:extLst>
                    <a:ext uri="{9D8B030D-6E8A-4147-A177-3AD203B41FA5}">
                      <a16:colId xmlns:a16="http://schemas.microsoft.com/office/drawing/2014/main" val="2757978418"/>
                    </a:ext>
                  </a:extLst>
                </a:gridCol>
              </a:tblGrid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Componente curricular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Abaixo do 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Proficiente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C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Avançado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C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07075"/>
                  </a:ext>
                </a:extLst>
              </a:tr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Matemática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Até 225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225 a 300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300 a 350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Acima de 350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819662"/>
                  </a:ext>
                </a:extLst>
              </a:tr>
            </a:tbl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4E2D3139-009B-4A5D-97E9-55C34D9B115F}"/>
              </a:ext>
            </a:extLst>
          </p:cNvPr>
          <p:cNvSpPr txBox="1"/>
          <p:nvPr/>
        </p:nvSpPr>
        <p:spPr>
          <a:xfrm>
            <a:off x="2972787" y="4133524"/>
            <a:ext cx="2803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schemeClr val="bg2">
                    <a:lumMod val="50000"/>
                  </a:schemeClr>
                </a:solidFill>
              </a:rPr>
              <a:t>Legenda – Padrões de desempenho – 9º ano EF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21A06359-3612-43EE-97A8-755036645ED9}"/>
              </a:ext>
            </a:extLst>
          </p:cNvPr>
          <p:cNvSpPr/>
          <p:nvPr/>
        </p:nvSpPr>
        <p:spPr>
          <a:xfrm>
            <a:off x="4301438" y="4602660"/>
            <a:ext cx="800914" cy="222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79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>
            <a:extLst>
              <a:ext uri="{FF2B5EF4-FFF2-40B4-BE49-F238E27FC236}">
                <a16:creationId xmlns:a16="http://schemas.microsoft.com/office/drawing/2014/main" id="{D23DB606-A028-4204-AD8D-189B62C463BE}"/>
              </a:ext>
            </a:extLst>
          </p:cNvPr>
          <p:cNvSpPr txBox="1">
            <a:spLocks/>
          </p:cNvSpPr>
          <p:nvPr/>
        </p:nvSpPr>
        <p:spPr>
          <a:xfrm>
            <a:off x="1850065" y="1443300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2018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CA443BC5-0B4C-4E9D-947B-81741B5D53C5}"/>
              </a:ext>
            </a:extLst>
          </p:cNvPr>
          <p:cNvSpPr txBox="1">
            <a:spLocks/>
          </p:cNvSpPr>
          <p:nvPr/>
        </p:nvSpPr>
        <p:spPr>
          <a:xfrm>
            <a:off x="4155907" y="1439424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2019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ítulo 8">
            <a:extLst>
              <a:ext uri="{FF2B5EF4-FFF2-40B4-BE49-F238E27FC236}">
                <a16:creationId xmlns:a16="http://schemas.microsoft.com/office/drawing/2014/main" id="{2B86AB41-1F82-4AA1-ADF3-5C494C484A5B}"/>
              </a:ext>
            </a:extLst>
          </p:cNvPr>
          <p:cNvSpPr txBox="1">
            <a:spLocks/>
          </p:cNvSpPr>
          <p:nvPr/>
        </p:nvSpPr>
        <p:spPr>
          <a:xfrm>
            <a:off x="6544465" y="1439424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2021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89C82AD-15E4-4E2D-8480-1D4AAD751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293" y="1757001"/>
            <a:ext cx="1594947" cy="248280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3C5F188-BB06-4C50-ACEA-AC02AABC4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807" y="1792619"/>
            <a:ext cx="1462905" cy="245373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6021A24-F034-4369-BBD1-78212CB65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710" y="1788887"/>
            <a:ext cx="1516393" cy="2443078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8EED0B1C-8B9B-47C5-9809-91E265DF8587}"/>
              </a:ext>
            </a:extLst>
          </p:cNvPr>
          <p:cNvGrpSpPr/>
          <p:nvPr/>
        </p:nvGrpSpPr>
        <p:grpSpPr>
          <a:xfrm>
            <a:off x="1481171" y="4365665"/>
            <a:ext cx="6181658" cy="460682"/>
            <a:chOff x="942311" y="4682818"/>
            <a:chExt cx="6181658" cy="460682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8BA0D7C4-CB56-4563-A522-DD306D705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5563" y="4682818"/>
              <a:ext cx="3622476" cy="460682"/>
            </a:xfrm>
            <a:prstGeom prst="rect">
              <a:avLst/>
            </a:prstGeom>
          </p:spPr>
        </p:pic>
        <p:sp>
          <p:nvSpPr>
            <p:cNvPr id="23" name="Título 8">
              <a:extLst>
                <a:ext uri="{FF2B5EF4-FFF2-40B4-BE49-F238E27FC236}">
                  <a16:creationId xmlns:a16="http://schemas.microsoft.com/office/drawing/2014/main" id="{1776EC9F-F78B-46DE-81DF-B87F690080B4}"/>
                </a:ext>
              </a:extLst>
            </p:cNvPr>
            <p:cNvSpPr txBox="1">
              <a:spLocks/>
            </p:cNvSpPr>
            <p:nvPr/>
          </p:nvSpPr>
          <p:spPr>
            <a:xfrm>
              <a:off x="5090584" y="4811611"/>
              <a:ext cx="2033385" cy="177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AVANÇADO</a:t>
              </a:r>
              <a:endParaRPr lang="pt-BR" sz="10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ítulo 8">
              <a:extLst>
                <a:ext uri="{FF2B5EF4-FFF2-40B4-BE49-F238E27FC236}">
                  <a16:creationId xmlns:a16="http://schemas.microsoft.com/office/drawing/2014/main" id="{9FB37E7C-48FA-40A2-859F-D369AFF6884C}"/>
                </a:ext>
              </a:extLst>
            </p:cNvPr>
            <p:cNvSpPr txBox="1">
              <a:spLocks/>
            </p:cNvSpPr>
            <p:nvPr/>
          </p:nvSpPr>
          <p:spPr>
            <a:xfrm>
              <a:off x="942311" y="4811525"/>
              <a:ext cx="2033385" cy="177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ABAIXO DO BÁSICO</a:t>
              </a:r>
              <a:endParaRPr lang="pt-BR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Título 8">
            <a:extLst>
              <a:ext uri="{FF2B5EF4-FFF2-40B4-BE49-F238E27FC236}">
                <a16:creationId xmlns:a16="http://schemas.microsoft.com/office/drawing/2014/main" id="{E6C9A26D-868C-40D3-BCC5-4EEEABDCFC1A}"/>
              </a:ext>
            </a:extLst>
          </p:cNvPr>
          <p:cNvSpPr txBox="1">
            <a:spLocks/>
          </p:cNvSpPr>
          <p:nvPr/>
        </p:nvSpPr>
        <p:spPr>
          <a:xfrm>
            <a:off x="3210714" y="4805798"/>
            <a:ext cx="3124762" cy="22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100" b="1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*</a:t>
            </a:r>
            <a:r>
              <a:rPr lang="pt-BR" sz="1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Os municípios em cinza não foram avaliados nessa etapa.</a:t>
            </a:r>
            <a:endParaRPr lang="pt-BR" sz="1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D30D7740-E07B-4A71-BC8E-5E26D65DE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02A64F75-8D2C-44B6-B480-250C54425A43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A9F77E9B-0801-4A16-84AB-9267268AF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7BFFBCFF-433B-49C2-840E-D250EAB5C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56128" y="543698"/>
            <a:ext cx="3599779" cy="360000"/>
          </a:xfrm>
        </p:spPr>
        <p:txBody>
          <a:bodyPr/>
          <a:lstStyle/>
          <a:p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MATEMÁTICA - 9º ANO EF</a:t>
            </a:r>
            <a:endParaRPr lang="pt-BR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382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7B2407A-D035-4393-A92F-556AB6E973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41611"/>
              </p:ext>
            </p:extLst>
          </p:nvPr>
        </p:nvGraphicFramePr>
        <p:xfrm>
          <a:off x="1582908" y="1403606"/>
          <a:ext cx="5978183" cy="337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54B7A83D-4859-447E-BD22-9C01A2470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D42EB5C5-96DA-46CA-9433-3963BCD293C0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E40AE4D3-BE67-454F-BA04-5C8288D64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0CD7CB88-B864-4CC0-8A3F-76F9E63AC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87954" y="420628"/>
            <a:ext cx="3884045" cy="609101"/>
          </a:xfrm>
        </p:spPr>
        <p:txBody>
          <a:bodyPr/>
          <a:lstStyle/>
          <a:p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SÉRIE HISTÓRICA MATEMÁTICA - 9º ANO EF</a:t>
            </a:r>
            <a:endParaRPr lang="pt-BR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401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77AF14D-8B8F-4637-A14A-8ACD73E1A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474" y="1606042"/>
            <a:ext cx="1614634" cy="215019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4B8EB45-3604-461C-A6FF-AA776A1A7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504" y="1619577"/>
            <a:ext cx="1614634" cy="215019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B602DA8-775A-4320-ABCA-5241CFA40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223" y="1573091"/>
            <a:ext cx="1614634" cy="215019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16B6EA4-D257-4DF0-9149-7E77C2E62B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ACB83ABC-B5AB-465A-8909-B9C51E029FF0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D18D8197-9F1C-439C-BDFA-D3A63A91C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F31CAFF4-C049-462D-B5DA-FA65D84F7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728009" y="489652"/>
            <a:ext cx="3119062" cy="393701"/>
          </a:xfrm>
        </p:spPr>
        <p:txBody>
          <a:bodyPr/>
          <a:lstStyle/>
          <a:p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LÍNGUA PORTUGUESA 3ª SÉRIE EM</a:t>
            </a:r>
            <a:endParaRPr lang="pt-BR" sz="2400" b="1" dirty="0">
              <a:solidFill>
                <a:srgbClr val="FEB3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FAF65B9F-8AEB-4E8A-9CB4-22AF499E8B98}"/>
              </a:ext>
            </a:extLst>
          </p:cNvPr>
          <p:cNvSpPr/>
          <p:nvPr/>
        </p:nvSpPr>
        <p:spPr>
          <a:xfrm>
            <a:off x="553582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3657E53E-619C-4526-A2DA-6803E4FD8677}"/>
              </a:ext>
            </a:extLst>
          </p:cNvPr>
          <p:cNvSpPr/>
          <p:nvPr/>
        </p:nvSpPr>
        <p:spPr>
          <a:xfrm>
            <a:off x="345579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6DB6B78-3670-4685-8F3E-9A0E73542A7F}"/>
              </a:ext>
            </a:extLst>
          </p:cNvPr>
          <p:cNvSpPr/>
          <p:nvPr/>
        </p:nvSpPr>
        <p:spPr>
          <a:xfrm>
            <a:off x="137576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Tabela 6">
            <a:extLst>
              <a:ext uri="{FF2B5EF4-FFF2-40B4-BE49-F238E27FC236}">
                <a16:creationId xmlns:a16="http://schemas.microsoft.com/office/drawing/2014/main" id="{E6B60532-0B3E-480C-A57C-4F0FEB718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548722"/>
              </p:ext>
            </p:extLst>
          </p:nvPr>
        </p:nvGraphicFramePr>
        <p:xfrm>
          <a:off x="1902847" y="4380580"/>
          <a:ext cx="4943855" cy="444160"/>
        </p:xfrm>
        <a:graphic>
          <a:graphicData uri="http://schemas.openxmlformats.org/drawingml/2006/table">
            <a:tbl>
              <a:tblPr firstRow="1" bandRow="1">
                <a:tableStyleId>{11E2214B-EEA6-4F0E-851E-DA328E0D34B4}</a:tableStyleId>
              </a:tblPr>
              <a:tblGrid>
                <a:gridCol w="1335024">
                  <a:extLst>
                    <a:ext uri="{9D8B030D-6E8A-4147-A177-3AD203B41FA5}">
                      <a16:colId xmlns:a16="http://schemas.microsoft.com/office/drawing/2014/main" val="4168114633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74941885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968118736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698601085"/>
                    </a:ext>
                  </a:extLst>
                </a:gridCol>
                <a:gridCol w="865631">
                  <a:extLst>
                    <a:ext uri="{9D8B030D-6E8A-4147-A177-3AD203B41FA5}">
                      <a16:colId xmlns:a16="http://schemas.microsoft.com/office/drawing/2014/main" val="2757978418"/>
                    </a:ext>
                  </a:extLst>
                </a:gridCol>
              </a:tblGrid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Componente curricular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Abaixo do 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Proficiente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C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Avançado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C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07075"/>
                  </a:ext>
                </a:extLst>
              </a:tr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dirty="0" err="1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Lingua</a:t>
                      </a:r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 Portuguesa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Até 250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250 a 300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300 a 350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Acima de 350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819662"/>
                  </a:ext>
                </a:extLst>
              </a:tr>
            </a:tbl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1F1D26FF-5C29-42D7-93D3-1655DFD69BDD}"/>
              </a:ext>
            </a:extLst>
          </p:cNvPr>
          <p:cNvSpPr txBox="1"/>
          <p:nvPr/>
        </p:nvSpPr>
        <p:spPr>
          <a:xfrm>
            <a:off x="2972787" y="4133524"/>
            <a:ext cx="28937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schemeClr val="bg2">
                    <a:lumMod val="50000"/>
                  </a:schemeClr>
                </a:solidFill>
              </a:rPr>
              <a:t>Legenda – Padrões de desempenho – 3ª série EM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8D7E7B5-48B2-4EDB-BFF1-578336849A18}"/>
              </a:ext>
            </a:extLst>
          </p:cNvPr>
          <p:cNvSpPr/>
          <p:nvPr/>
        </p:nvSpPr>
        <p:spPr>
          <a:xfrm>
            <a:off x="4294120" y="4602660"/>
            <a:ext cx="802136" cy="222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31784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97E003A-2797-490E-AACE-5C4E4F4246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37</a:t>
            </a:fld>
            <a:endParaRPr lang="pt-BR"/>
          </a:p>
        </p:txBody>
      </p:sp>
      <p:sp>
        <p:nvSpPr>
          <p:cNvPr id="7" name="Título 8">
            <a:extLst>
              <a:ext uri="{FF2B5EF4-FFF2-40B4-BE49-F238E27FC236}">
                <a16:creationId xmlns:a16="http://schemas.microsoft.com/office/drawing/2014/main" id="{7AB1E767-715B-45C5-AFF8-6EF2225CA634}"/>
              </a:ext>
            </a:extLst>
          </p:cNvPr>
          <p:cNvSpPr txBox="1">
            <a:spLocks/>
          </p:cNvSpPr>
          <p:nvPr/>
        </p:nvSpPr>
        <p:spPr>
          <a:xfrm>
            <a:off x="1821316" y="1500930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2018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ítulo 8">
            <a:extLst>
              <a:ext uri="{FF2B5EF4-FFF2-40B4-BE49-F238E27FC236}">
                <a16:creationId xmlns:a16="http://schemas.microsoft.com/office/drawing/2014/main" id="{6BAF48C4-2CC4-4EAD-836C-85E548A66B2F}"/>
              </a:ext>
            </a:extLst>
          </p:cNvPr>
          <p:cNvSpPr txBox="1">
            <a:spLocks/>
          </p:cNvSpPr>
          <p:nvPr/>
        </p:nvSpPr>
        <p:spPr>
          <a:xfrm>
            <a:off x="4133154" y="1522962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2019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63E1844B-82E5-4348-B5A7-49E40AF99A85}"/>
              </a:ext>
            </a:extLst>
          </p:cNvPr>
          <p:cNvSpPr txBox="1">
            <a:spLocks/>
          </p:cNvSpPr>
          <p:nvPr/>
        </p:nvSpPr>
        <p:spPr>
          <a:xfrm>
            <a:off x="6512742" y="1496328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2021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E346819-ED36-414C-8A5B-1D1BCA58E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305" y="1824435"/>
            <a:ext cx="1777909" cy="268106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CA3F75E-36B2-490F-9187-37CF760F5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72" y="1824435"/>
            <a:ext cx="1594245" cy="266450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9B5EC76-DFE6-4A7A-ABCD-3E4778945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069" y="1847589"/>
            <a:ext cx="1524282" cy="2641354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90B77F42-025C-4A0E-BECE-A4D082F5B496}"/>
              </a:ext>
            </a:extLst>
          </p:cNvPr>
          <p:cNvGrpSpPr/>
          <p:nvPr/>
        </p:nvGrpSpPr>
        <p:grpSpPr>
          <a:xfrm>
            <a:off x="1481171" y="4600249"/>
            <a:ext cx="6181658" cy="460682"/>
            <a:chOff x="942311" y="4682818"/>
            <a:chExt cx="6181658" cy="460682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ABFF52E4-B053-477B-AC5B-867B62AF1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5563" y="4682818"/>
              <a:ext cx="3622476" cy="460682"/>
            </a:xfrm>
            <a:prstGeom prst="rect">
              <a:avLst/>
            </a:prstGeom>
          </p:spPr>
        </p:pic>
        <p:sp>
          <p:nvSpPr>
            <p:cNvPr id="22" name="Título 8">
              <a:extLst>
                <a:ext uri="{FF2B5EF4-FFF2-40B4-BE49-F238E27FC236}">
                  <a16:creationId xmlns:a16="http://schemas.microsoft.com/office/drawing/2014/main" id="{230D1E3B-666E-4004-8358-D9BA64EF2D83}"/>
                </a:ext>
              </a:extLst>
            </p:cNvPr>
            <p:cNvSpPr txBox="1">
              <a:spLocks/>
            </p:cNvSpPr>
            <p:nvPr/>
          </p:nvSpPr>
          <p:spPr>
            <a:xfrm>
              <a:off x="5090584" y="4811611"/>
              <a:ext cx="2033385" cy="177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AVANÇADO</a:t>
              </a:r>
              <a:endParaRPr lang="pt-BR" sz="10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ítulo 8">
              <a:extLst>
                <a:ext uri="{FF2B5EF4-FFF2-40B4-BE49-F238E27FC236}">
                  <a16:creationId xmlns:a16="http://schemas.microsoft.com/office/drawing/2014/main" id="{2CC3EC37-5852-4507-A68F-57E69A914833}"/>
                </a:ext>
              </a:extLst>
            </p:cNvPr>
            <p:cNvSpPr txBox="1">
              <a:spLocks/>
            </p:cNvSpPr>
            <p:nvPr/>
          </p:nvSpPr>
          <p:spPr>
            <a:xfrm>
              <a:off x="942311" y="4811525"/>
              <a:ext cx="2033385" cy="177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ABAIXO DO BÁSICO</a:t>
              </a:r>
              <a:endParaRPr lang="pt-BR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9492F1F2-E822-4713-8489-DCF7C7971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1E212CE7-CE7A-481E-9E8B-10DC7A5D33B6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5DBF937C-E316-44DB-A8B1-216C66962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69935ED4-BC32-4754-A05F-979B2642B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6" name="Título 8">
            <a:extLst>
              <a:ext uri="{FF2B5EF4-FFF2-40B4-BE49-F238E27FC236}">
                <a16:creationId xmlns:a16="http://schemas.microsoft.com/office/drawing/2014/main" id="{F0E73667-F412-47AE-9A00-1646C7115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11" y="501577"/>
            <a:ext cx="3036299" cy="393701"/>
          </a:xfrm>
        </p:spPr>
        <p:txBody>
          <a:bodyPr/>
          <a:lstStyle/>
          <a:p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LÍNGUA PORTUGUESA 3ª SÉRIE EM</a:t>
            </a:r>
            <a:endParaRPr lang="pt-BR" sz="2400" b="1" dirty="0">
              <a:solidFill>
                <a:srgbClr val="FEB3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6157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A5A5BC4-7EE7-44A5-89C4-A62D7F9160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756105"/>
              </p:ext>
            </p:extLst>
          </p:nvPr>
        </p:nvGraphicFramePr>
        <p:xfrm>
          <a:off x="1588654" y="1491750"/>
          <a:ext cx="5966691" cy="323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3C7E19BD-ADBC-4D37-89AC-2D426B132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6B824C44-2CA6-4871-9465-8DB357662398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6CBEF59-CE65-4710-A018-1D3260644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AEBCEFE0-A81D-4B16-B9F4-7B6F22C31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98484" y="269566"/>
            <a:ext cx="3661623" cy="864474"/>
          </a:xfrm>
        </p:spPr>
        <p:txBody>
          <a:bodyPr/>
          <a:lstStyle/>
          <a:p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SÉRIE HISTÓRICA</a:t>
            </a:r>
            <a:b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LÍNGUA PORTUGUESA</a:t>
            </a:r>
            <a:b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3ª SÉRIE EM</a:t>
            </a:r>
            <a:endParaRPr lang="pt-BR" sz="2400" b="1" dirty="0">
              <a:solidFill>
                <a:srgbClr val="FEB3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866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B5EC3ED-9640-4793-987B-5183C5A98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833" y="1622853"/>
            <a:ext cx="1559916" cy="208433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6C549A8-6DF5-470A-937B-BE614F71D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862" y="1622853"/>
            <a:ext cx="1559917" cy="208433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A459F98-0F78-4855-BBD8-A446EE33E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9896" y="1622853"/>
            <a:ext cx="1559916" cy="208433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45E215C-13D5-4F23-B4C7-39CAB1119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B367214-FFB0-4BAB-A75C-9AE0D7CFDC14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0BFB876C-07C7-4E72-ADE6-020DD0AD4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A554A962-8D43-4067-BF96-84BB4E19A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01426" y="504952"/>
            <a:ext cx="3596857" cy="393701"/>
          </a:xfrm>
        </p:spPr>
        <p:txBody>
          <a:bodyPr/>
          <a:lstStyle/>
          <a:p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MATEMÁTICA - 3ª SÉRIE EM</a:t>
            </a:r>
            <a:endParaRPr lang="pt-BR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0A57047A-27A8-4FC6-BBB7-5C51D71B2FAA}"/>
              </a:ext>
            </a:extLst>
          </p:cNvPr>
          <p:cNvSpPr/>
          <p:nvPr/>
        </p:nvSpPr>
        <p:spPr>
          <a:xfrm>
            <a:off x="553582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F8095FFB-594E-430D-AAFB-BD84227C1C50}"/>
              </a:ext>
            </a:extLst>
          </p:cNvPr>
          <p:cNvSpPr/>
          <p:nvPr/>
        </p:nvSpPr>
        <p:spPr>
          <a:xfrm>
            <a:off x="345579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40C85C6D-7D3D-4154-9540-0FB4A3F4D58A}"/>
              </a:ext>
            </a:extLst>
          </p:cNvPr>
          <p:cNvSpPr/>
          <p:nvPr/>
        </p:nvSpPr>
        <p:spPr>
          <a:xfrm>
            <a:off x="137576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8" name="Tabela 6">
            <a:extLst>
              <a:ext uri="{FF2B5EF4-FFF2-40B4-BE49-F238E27FC236}">
                <a16:creationId xmlns:a16="http://schemas.microsoft.com/office/drawing/2014/main" id="{41D84A9A-40B5-448E-AB0D-1041AA2BA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471531"/>
              </p:ext>
            </p:extLst>
          </p:nvPr>
        </p:nvGraphicFramePr>
        <p:xfrm>
          <a:off x="1902847" y="4380580"/>
          <a:ext cx="4943855" cy="444160"/>
        </p:xfrm>
        <a:graphic>
          <a:graphicData uri="http://schemas.openxmlformats.org/drawingml/2006/table">
            <a:tbl>
              <a:tblPr firstRow="1" bandRow="1">
                <a:tableStyleId>{11E2214B-EEA6-4F0E-851E-DA328E0D34B4}</a:tableStyleId>
              </a:tblPr>
              <a:tblGrid>
                <a:gridCol w="1335024">
                  <a:extLst>
                    <a:ext uri="{9D8B030D-6E8A-4147-A177-3AD203B41FA5}">
                      <a16:colId xmlns:a16="http://schemas.microsoft.com/office/drawing/2014/main" val="4168114633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74941885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968118736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698601085"/>
                    </a:ext>
                  </a:extLst>
                </a:gridCol>
                <a:gridCol w="865631">
                  <a:extLst>
                    <a:ext uri="{9D8B030D-6E8A-4147-A177-3AD203B41FA5}">
                      <a16:colId xmlns:a16="http://schemas.microsoft.com/office/drawing/2014/main" val="2757978418"/>
                    </a:ext>
                  </a:extLst>
                </a:gridCol>
              </a:tblGrid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Componente curricular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Abaixo do 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Proficiente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C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Avançado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C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07075"/>
                  </a:ext>
                </a:extLst>
              </a:tr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Matemática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Até 275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275 a 325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325 a 375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Acima de 375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819662"/>
                  </a:ext>
                </a:extLst>
              </a:tr>
            </a:tbl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8740F469-D9F8-4E5F-8DD1-294C80B4954D}"/>
              </a:ext>
            </a:extLst>
          </p:cNvPr>
          <p:cNvSpPr txBox="1"/>
          <p:nvPr/>
        </p:nvSpPr>
        <p:spPr>
          <a:xfrm>
            <a:off x="2972787" y="4133524"/>
            <a:ext cx="28696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schemeClr val="bg2">
                    <a:lumMod val="50000"/>
                  </a:schemeClr>
                </a:solidFill>
              </a:rPr>
              <a:t>Legenda – Padrões de desempenho – 3ª série EM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E17E566-0BF4-4DB9-A8E1-414D6AC37659}"/>
              </a:ext>
            </a:extLst>
          </p:cNvPr>
          <p:cNvSpPr/>
          <p:nvPr/>
        </p:nvSpPr>
        <p:spPr>
          <a:xfrm>
            <a:off x="4292925" y="4602660"/>
            <a:ext cx="821619" cy="222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13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BC6ADFB-93B3-41D3-87B7-3D4503DA7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0583DB-080C-4439-AE8B-17DC7F450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731159"/>
              </p:ext>
            </p:extLst>
          </p:nvPr>
        </p:nvGraphicFramePr>
        <p:xfrm>
          <a:off x="1091953" y="1610808"/>
          <a:ext cx="6631621" cy="3213714"/>
        </p:xfrm>
        <a:graphic>
          <a:graphicData uri="http://schemas.openxmlformats.org/drawingml/2006/table">
            <a:tbl>
              <a:tblPr bandRow="1"/>
              <a:tblGrid>
                <a:gridCol w="894422">
                  <a:extLst>
                    <a:ext uri="{9D8B030D-6E8A-4147-A177-3AD203B41FA5}">
                      <a16:colId xmlns:a16="http://schemas.microsoft.com/office/drawing/2014/main" val="664516757"/>
                    </a:ext>
                  </a:extLst>
                </a:gridCol>
                <a:gridCol w="655373">
                  <a:extLst>
                    <a:ext uri="{9D8B030D-6E8A-4147-A177-3AD203B41FA5}">
                      <a16:colId xmlns:a16="http://schemas.microsoft.com/office/drawing/2014/main" val="3403467935"/>
                    </a:ext>
                  </a:extLst>
                </a:gridCol>
                <a:gridCol w="601655">
                  <a:extLst>
                    <a:ext uri="{9D8B030D-6E8A-4147-A177-3AD203B41FA5}">
                      <a16:colId xmlns:a16="http://schemas.microsoft.com/office/drawing/2014/main" val="944116497"/>
                    </a:ext>
                  </a:extLst>
                </a:gridCol>
                <a:gridCol w="655373">
                  <a:extLst>
                    <a:ext uri="{9D8B030D-6E8A-4147-A177-3AD203B41FA5}">
                      <a16:colId xmlns:a16="http://schemas.microsoft.com/office/drawing/2014/main" val="3629396584"/>
                    </a:ext>
                  </a:extLst>
                </a:gridCol>
                <a:gridCol w="655373">
                  <a:extLst>
                    <a:ext uri="{9D8B030D-6E8A-4147-A177-3AD203B41FA5}">
                      <a16:colId xmlns:a16="http://schemas.microsoft.com/office/drawing/2014/main" val="260893048"/>
                    </a:ext>
                  </a:extLst>
                </a:gridCol>
                <a:gridCol w="612397">
                  <a:extLst>
                    <a:ext uri="{9D8B030D-6E8A-4147-A177-3AD203B41FA5}">
                      <a16:colId xmlns:a16="http://schemas.microsoft.com/office/drawing/2014/main" val="2855679767"/>
                    </a:ext>
                  </a:extLst>
                </a:gridCol>
                <a:gridCol w="655373">
                  <a:extLst>
                    <a:ext uri="{9D8B030D-6E8A-4147-A177-3AD203B41FA5}">
                      <a16:colId xmlns:a16="http://schemas.microsoft.com/office/drawing/2014/main" val="2142375897"/>
                    </a:ext>
                  </a:extLst>
                </a:gridCol>
                <a:gridCol w="655373">
                  <a:extLst>
                    <a:ext uri="{9D8B030D-6E8A-4147-A177-3AD203B41FA5}">
                      <a16:colId xmlns:a16="http://schemas.microsoft.com/office/drawing/2014/main" val="3524113635"/>
                    </a:ext>
                  </a:extLst>
                </a:gridCol>
                <a:gridCol w="623141">
                  <a:extLst>
                    <a:ext uri="{9D8B030D-6E8A-4147-A177-3AD203B41FA5}">
                      <a16:colId xmlns:a16="http://schemas.microsoft.com/office/drawing/2014/main" val="1085575320"/>
                    </a:ext>
                  </a:extLst>
                </a:gridCol>
                <a:gridCol w="623141">
                  <a:extLst>
                    <a:ext uri="{9D8B030D-6E8A-4147-A177-3AD203B41FA5}">
                      <a16:colId xmlns:a16="http://schemas.microsoft.com/office/drawing/2014/main" val="1472426388"/>
                    </a:ext>
                  </a:extLst>
                </a:gridCol>
              </a:tblGrid>
              <a:tr h="36267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ANO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15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pt-BR" sz="15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924233"/>
                  </a:ext>
                </a:extLst>
              </a:tr>
              <a:tr h="3526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Previstos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Efetivos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Previstos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Efetivos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Previstos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Efetivos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13522"/>
                  </a:ext>
                </a:extLst>
              </a:tr>
              <a:tr h="39289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1º ANO EF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5.239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4.967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5.056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4.700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4.277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3.784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289224"/>
                  </a:ext>
                </a:extLst>
              </a:tr>
              <a:tr h="41304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2º ANO EF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5.928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5.578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4.958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4.662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4.427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3.819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222430"/>
                  </a:ext>
                </a:extLst>
              </a:tr>
              <a:tr h="402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3º ANO EF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7.517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7.121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6.065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5.767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4.702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4.163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892642"/>
                  </a:ext>
                </a:extLst>
              </a:tr>
              <a:tr h="40297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5º ANO EF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8.003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7.527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7.081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6.820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5.867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5.326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830676"/>
                  </a:ext>
                </a:extLst>
              </a:tr>
              <a:tr h="39289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9º ANO EF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16.619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14.839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17.057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15.971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19.992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17.484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395826"/>
                  </a:ext>
                </a:extLst>
              </a:tr>
              <a:tr h="49364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3A3F50"/>
                          </a:solidFill>
                          <a:effectLst/>
                          <a:latin typeface="Arial" panose="020B0604020202020204" pitchFamily="34" charset="0"/>
                        </a:rPr>
                        <a:t>3ª SÉRIE EM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24.694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22.452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22.254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20.806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26.909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rgbClr val="3A3F50"/>
                          </a:solidFill>
                          <a:effectLst/>
                          <a:latin typeface="Calibri" panose="020F0502020204030204" pitchFamily="34" charset="0"/>
                        </a:rPr>
                        <a:t>21.709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7098" marR="7098" marT="709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228127"/>
                  </a:ext>
                </a:extLst>
              </a:tr>
            </a:tbl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936" y="476351"/>
            <a:ext cx="3385849" cy="572728"/>
          </a:xfrm>
        </p:spPr>
        <p:txBody>
          <a:bodyPr/>
          <a:lstStyle/>
          <a:p>
            <a:r>
              <a:rPr lang="pt-BR" sz="24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INDICADORES DE PARTICIPAÇÃO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95FF97-FE9E-46CA-B029-8675F1E3CA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218" y="38150"/>
            <a:ext cx="1142447" cy="112496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18E2A8A-F3C8-4FF4-A01A-A467DA9F4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218" y="317906"/>
            <a:ext cx="1197658" cy="56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60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8">
            <a:extLst>
              <a:ext uri="{FF2B5EF4-FFF2-40B4-BE49-F238E27FC236}">
                <a16:creationId xmlns:a16="http://schemas.microsoft.com/office/drawing/2014/main" id="{D23DB606-A028-4204-AD8D-189B62C463BE}"/>
              </a:ext>
            </a:extLst>
          </p:cNvPr>
          <p:cNvSpPr txBox="1">
            <a:spLocks/>
          </p:cNvSpPr>
          <p:nvPr/>
        </p:nvSpPr>
        <p:spPr>
          <a:xfrm>
            <a:off x="1708155" y="1502640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2018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CA443BC5-0B4C-4E9D-947B-81741B5D53C5}"/>
              </a:ext>
            </a:extLst>
          </p:cNvPr>
          <p:cNvSpPr txBox="1">
            <a:spLocks/>
          </p:cNvSpPr>
          <p:nvPr/>
        </p:nvSpPr>
        <p:spPr>
          <a:xfrm>
            <a:off x="3980245" y="1470698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2019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ítulo 8">
            <a:extLst>
              <a:ext uri="{FF2B5EF4-FFF2-40B4-BE49-F238E27FC236}">
                <a16:creationId xmlns:a16="http://schemas.microsoft.com/office/drawing/2014/main" id="{2B86AB41-1F82-4AA1-ADF3-5C494C484A5B}"/>
              </a:ext>
            </a:extLst>
          </p:cNvPr>
          <p:cNvSpPr txBox="1">
            <a:spLocks/>
          </p:cNvSpPr>
          <p:nvPr/>
        </p:nvSpPr>
        <p:spPr>
          <a:xfrm>
            <a:off x="6310872" y="1462275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2021</a:t>
            </a:r>
            <a:endParaRPr lang="pt-BR" sz="2000" kern="12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0635687-8A9F-46B4-8DD5-963D9D536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97" y="1839752"/>
            <a:ext cx="1597231" cy="254769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616CCA9-70F3-4E0F-9EE5-DB649CE4B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431" y="1852679"/>
            <a:ext cx="1583555" cy="253476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6FC4C68-E3E9-4EFC-B3A6-495129230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461" y="1865675"/>
            <a:ext cx="1552009" cy="2534769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0F83052E-0719-4A54-9C86-43D8A80A5E98}"/>
              </a:ext>
            </a:extLst>
          </p:cNvPr>
          <p:cNvGrpSpPr/>
          <p:nvPr/>
        </p:nvGrpSpPr>
        <p:grpSpPr>
          <a:xfrm>
            <a:off x="1481171" y="4508222"/>
            <a:ext cx="6181658" cy="460682"/>
            <a:chOff x="942311" y="4682818"/>
            <a:chExt cx="6181658" cy="460682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330E0E4A-8E7F-41B1-B1BB-D058358FD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5563" y="4682818"/>
              <a:ext cx="3622476" cy="460682"/>
            </a:xfrm>
            <a:prstGeom prst="rect">
              <a:avLst/>
            </a:prstGeom>
          </p:spPr>
        </p:pic>
        <p:sp>
          <p:nvSpPr>
            <p:cNvPr id="21" name="Título 8">
              <a:extLst>
                <a:ext uri="{FF2B5EF4-FFF2-40B4-BE49-F238E27FC236}">
                  <a16:creationId xmlns:a16="http://schemas.microsoft.com/office/drawing/2014/main" id="{783EDE47-B91D-496A-A3C4-D96DFEC4AE13}"/>
                </a:ext>
              </a:extLst>
            </p:cNvPr>
            <p:cNvSpPr txBox="1">
              <a:spLocks/>
            </p:cNvSpPr>
            <p:nvPr/>
          </p:nvSpPr>
          <p:spPr>
            <a:xfrm>
              <a:off x="5090584" y="4811611"/>
              <a:ext cx="2033385" cy="177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AVANÇADO</a:t>
              </a:r>
              <a:endParaRPr lang="pt-BR" sz="10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ítulo 8">
              <a:extLst>
                <a:ext uri="{FF2B5EF4-FFF2-40B4-BE49-F238E27FC236}">
                  <a16:creationId xmlns:a16="http://schemas.microsoft.com/office/drawing/2014/main" id="{EACE6531-B6BD-47C2-A478-93862DD0C485}"/>
                </a:ext>
              </a:extLst>
            </p:cNvPr>
            <p:cNvSpPr txBox="1">
              <a:spLocks/>
            </p:cNvSpPr>
            <p:nvPr/>
          </p:nvSpPr>
          <p:spPr>
            <a:xfrm>
              <a:off x="942311" y="4811525"/>
              <a:ext cx="2033385" cy="177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ABAIXO DO BÁSICO</a:t>
              </a:r>
              <a:endParaRPr lang="pt-BR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Título 8">
            <a:extLst>
              <a:ext uri="{FF2B5EF4-FFF2-40B4-BE49-F238E27FC236}">
                <a16:creationId xmlns:a16="http://schemas.microsoft.com/office/drawing/2014/main" id="{50CDAFAD-E754-4692-A68B-67D7F3325702}"/>
              </a:ext>
            </a:extLst>
          </p:cNvPr>
          <p:cNvSpPr txBox="1">
            <a:spLocks/>
          </p:cNvSpPr>
          <p:nvPr/>
        </p:nvSpPr>
        <p:spPr>
          <a:xfrm>
            <a:off x="3186110" y="4858054"/>
            <a:ext cx="3124762" cy="22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100" b="1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*</a:t>
            </a:r>
            <a:r>
              <a:rPr lang="pt-BR" sz="1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Os municípios em cinza não foram avaliados nessa etapa.</a:t>
            </a:r>
            <a:endParaRPr lang="pt-BR" sz="1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60C88A5-1B11-43D2-9B0C-33518E253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D3D50C01-DAEE-4154-98BA-BADF4C4231D3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D8BCB1C6-2973-4AD9-8F2C-B9993CE3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8396395B-6775-4C8B-A4C5-1C28CA799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502920" y="576052"/>
            <a:ext cx="3624237" cy="360000"/>
          </a:xfrm>
        </p:spPr>
        <p:txBody>
          <a:bodyPr/>
          <a:lstStyle/>
          <a:p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MATEMÁTICA – 3ª SÉRIE EM</a:t>
            </a:r>
            <a:endParaRPr lang="pt-BR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33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94895DB-D8E1-4B81-B68B-3BBF10DD86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544726"/>
              </p:ext>
            </p:extLst>
          </p:nvPr>
        </p:nvGraphicFramePr>
        <p:xfrm>
          <a:off x="1796472" y="1584561"/>
          <a:ext cx="5551055" cy="305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5C3AD099-1A14-4A54-9837-4088AC874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4392BE58-6559-4597-AF65-95F34E09D481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2FE4B9AC-2EB4-460B-8C8A-8A4E61F95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AF89AD8A-8C0F-4301-9969-98FF0EF70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70322" y="380759"/>
            <a:ext cx="3912207" cy="591305"/>
          </a:xfrm>
        </p:spPr>
        <p:txBody>
          <a:bodyPr/>
          <a:lstStyle/>
          <a:p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SÉRIE HISTÓRICA MATEMÁTICA – 3ª SÉRIE EM</a:t>
            </a:r>
            <a:endParaRPr lang="pt-BR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2000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031C25-0AF5-41C6-9118-D4702428B52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040236" y="1675381"/>
            <a:ext cx="6400800" cy="2679000"/>
          </a:xfrm>
        </p:spPr>
        <p:txBody>
          <a:bodyPr/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HAVIA UMA “PANDEMIA” ANTES DA COVID-19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EM 2019 TEVE INÍCIO UMA REVERSÃO DOS INDICADORES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OS ANOS DE 2020-2021 INTERROMPERAM ESTA TRAJETÓRIA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 PIORA VERIFICADA EM 2020-2021 NÃO FOI TÃO ACENTUADA, À EXCEÇÃO DO CICLO DE ALFABETIZAÇÃO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AS AÇÕES DA SEDU DURANTE A PANDEMIA FORAM EFETIVAS PARA CONTER/MITIGAR SEUS IMPACTOS</a:t>
            </a: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AS CRIANÇAS DO 1º, 2º E 3º DO EF1 FORAM AS MAIS PREJUDICADAS DURANTE A PANDEMIA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293B49-483D-4480-80FA-BACFC5B968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42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EFC947D-0B67-4242-8BF7-331C71D2A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94852221-F226-45E8-B265-90E997BC9B67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AA2A9852-E9BC-48B2-B2AC-977AF76DC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BFB7FFFE-455E-4827-8FF0-2BAEBAA0A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EEA2FCF-5CFB-49CB-9E8A-1F4E5B761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50" y="510758"/>
            <a:ext cx="3290007" cy="372595"/>
          </a:xfrm>
        </p:spPr>
        <p:txBody>
          <a:bodyPr/>
          <a:lstStyle/>
          <a:p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1492794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85D8709F-9540-43EA-90F7-2A72F3260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-3" y="2001795"/>
            <a:ext cx="6080441" cy="3141704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293B49-483D-4480-80FA-BACFC5B968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43</a:t>
            </a:fld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9DAA401-8AF8-4724-BFEC-03677AD20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905" y="-8238"/>
            <a:ext cx="4612519" cy="231483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8E697B0-9317-487F-90FA-A9160F3E8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817" y="925065"/>
            <a:ext cx="3344562" cy="329337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FAE3AB05-DDDA-468C-A571-7AD960DFE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918" y="1638316"/>
            <a:ext cx="3954164" cy="186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9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357121" y="1932203"/>
            <a:ext cx="8429758" cy="12790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2700" lvl="0" indent="0" algn="ctr"/>
            <a:r>
              <a:rPr lang="pt-BR" b="1" dirty="0">
                <a:sym typeface="Montserrat"/>
              </a:rPr>
              <a:t>INDICADORES </a:t>
            </a:r>
            <a:br>
              <a:rPr lang="pt-BR" b="1" dirty="0">
                <a:sym typeface="Montserrat"/>
              </a:rPr>
            </a:br>
            <a:r>
              <a:rPr lang="pt-BR" b="1" dirty="0">
                <a:sym typeface="Montserrat"/>
              </a:rPr>
              <a:t>DE DESEMPENHO</a:t>
            </a:r>
            <a:b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</a:br>
            <a:b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</a:br>
            <a:endParaRPr lang="pt-BR" sz="2000" b="1" i="1" dirty="0">
              <a:solidFill>
                <a:schemeClr val="accent1">
                  <a:lumMod val="75000"/>
                </a:schemeClr>
              </a:solidFill>
              <a:latin typeface="Raleway Thin" pitchFamily="2" charset="0"/>
              <a:cs typeface="Calibri" panose="020F0502020204030204" pitchFamily="3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5680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F2468131-6499-4676-B30D-8F0B5A71A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AA5DDDA6-D641-4EDE-9A31-4798C62AC340}"/>
              </a:ext>
            </a:extLst>
          </p:cNvPr>
          <p:cNvGrpSpPr/>
          <p:nvPr/>
        </p:nvGrpSpPr>
        <p:grpSpPr>
          <a:xfrm>
            <a:off x="1492307" y="1554397"/>
            <a:ext cx="5665899" cy="2227544"/>
            <a:chOff x="976343" y="796099"/>
            <a:chExt cx="7111705" cy="2795962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0954D5B0-CA5D-4F20-AB8A-DEFDDF4FE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343" y="821838"/>
              <a:ext cx="1984406" cy="2770223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C1A0B38F-FA8C-4FFF-9DEA-F5D091121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4497" y="816782"/>
              <a:ext cx="1939705" cy="2770223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D6F63B5-C0BF-4975-B95D-8BCCA34B2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8343" y="796099"/>
              <a:ext cx="1939705" cy="2790906"/>
            </a:xfrm>
            <a:prstGeom prst="rect">
              <a:avLst/>
            </a:prstGeom>
            <a:ln w="38100">
              <a:solidFill>
                <a:schemeClr val="bg1"/>
              </a:solidFill>
            </a:ln>
          </p:spPr>
        </p:pic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5881824F-0C17-4470-8C08-CEB91B14F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218" y="38150"/>
            <a:ext cx="1142447" cy="112496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578433D6-5779-486F-B5A0-FD5DEF8BE3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2218" y="317906"/>
            <a:ext cx="1197658" cy="565447"/>
          </a:xfrm>
          <a:prstGeom prst="rect">
            <a:avLst/>
          </a:prstGeom>
        </p:spPr>
      </p:pic>
      <p:sp>
        <p:nvSpPr>
          <p:cNvPr id="15" name="Título 8">
            <a:extLst>
              <a:ext uri="{FF2B5EF4-FFF2-40B4-BE49-F238E27FC236}">
                <a16:creationId xmlns:a16="http://schemas.microsoft.com/office/drawing/2014/main" id="{A5E75249-31D0-470D-88E6-A85E2F15C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65" y="401659"/>
            <a:ext cx="3926958" cy="534175"/>
          </a:xfrm>
        </p:spPr>
        <p:txBody>
          <a:bodyPr/>
          <a:lstStyle/>
          <a:p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LÍNGUA PORTUGUESA</a:t>
            </a:r>
            <a:b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1º ANO EF</a:t>
            </a:r>
            <a:endParaRPr lang="pt-BR" sz="2400" b="1" dirty="0">
              <a:solidFill>
                <a:srgbClr val="FEB3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72B2220-517F-446F-BE72-EF578D177AF3}"/>
              </a:ext>
            </a:extLst>
          </p:cNvPr>
          <p:cNvSpPr/>
          <p:nvPr/>
        </p:nvSpPr>
        <p:spPr>
          <a:xfrm>
            <a:off x="553582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5B12269-5D27-4DD1-9DCA-81AEDF97F23A}"/>
              </a:ext>
            </a:extLst>
          </p:cNvPr>
          <p:cNvSpPr/>
          <p:nvPr/>
        </p:nvSpPr>
        <p:spPr>
          <a:xfrm>
            <a:off x="345579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747AB7B9-A15D-4EDC-88D0-4FA5692D7841}"/>
              </a:ext>
            </a:extLst>
          </p:cNvPr>
          <p:cNvSpPr/>
          <p:nvPr/>
        </p:nvSpPr>
        <p:spPr>
          <a:xfrm>
            <a:off x="137576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D7753406-32F8-4F45-9450-40F272FE2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339619"/>
              </p:ext>
            </p:extLst>
          </p:nvPr>
        </p:nvGraphicFramePr>
        <p:xfrm>
          <a:off x="1902847" y="4380580"/>
          <a:ext cx="4943855" cy="444160"/>
        </p:xfrm>
        <a:graphic>
          <a:graphicData uri="http://schemas.openxmlformats.org/drawingml/2006/table">
            <a:tbl>
              <a:tblPr firstRow="1" bandRow="1">
                <a:tableStyleId>{11E2214B-EEA6-4F0E-851E-DA328E0D34B4}</a:tableStyleId>
              </a:tblPr>
              <a:tblGrid>
                <a:gridCol w="1335024">
                  <a:extLst>
                    <a:ext uri="{9D8B030D-6E8A-4147-A177-3AD203B41FA5}">
                      <a16:colId xmlns:a16="http://schemas.microsoft.com/office/drawing/2014/main" val="4168114633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74941885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968118736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698601085"/>
                    </a:ext>
                  </a:extLst>
                </a:gridCol>
                <a:gridCol w="865631">
                  <a:extLst>
                    <a:ext uri="{9D8B030D-6E8A-4147-A177-3AD203B41FA5}">
                      <a16:colId xmlns:a16="http://schemas.microsoft.com/office/drawing/2014/main" val="2757978418"/>
                    </a:ext>
                  </a:extLst>
                </a:gridCol>
              </a:tblGrid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Componente curricular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Abaixo do 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Proficiente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C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Avançado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C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07075"/>
                  </a:ext>
                </a:extLst>
              </a:tr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Língua Portuguesa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Até 400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400 a 500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500 a 600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Acima de 600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819662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0740A419-3FEE-4E77-8E90-CD0EF4C141B4}"/>
              </a:ext>
            </a:extLst>
          </p:cNvPr>
          <p:cNvSpPr txBox="1"/>
          <p:nvPr/>
        </p:nvSpPr>
        <p:spPr>
          <a:xfrm>
            <a:off x="2972787" y="4133524"/>
            <a:ext cx="2803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schemeClr val="bg2">
                    <a:lumMod val="50000"/>
                  </a:schemeClr>
                </a:solidFill>
              </a:rPr>
              <a:t>Legenda – Padrões de desempenho – 1º ano EF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3C581D8-85A8-4B3D-BAFC-78B3A1808E7E}"/>
              </a:ext>
            </a:extLst>
          </p:cNvPr>
          <p:cNvSpPr/>
          <p:nvPr/>
        </p:nvSpPr>
        <p:spPr>
          <a:xfrm>
            <a:off x="5096257" y="4602660"/>
            <a:ext cx="877824" cy="222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6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D5559567-8096-4FE1-909E-219B238DE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sp>
        <p:nvSpPr>
          <p:cNvPr id="4" name="Título 8">
            <a:extLst>
              <a:ext uri="{FF2B5EF4-FFF2-40B4-BE49-F238E27FC236}">
                <a16:creationId xmlns:a16="http://schemas.microsoft.com/office/drawing/2014/main" id="{D23DB606-A028-4204-AD8D-189B62C463BE}"/>
              </a:ext>
            </a:extLst>
          </p:cNvPr>
          <p:cNvSpPr txBox="1">
            <a:spLocks/>
          </p:cNvSpPr>
          <p:nvPr/>
        </p:nvSpPr>
        <p:spPr>
          <a:xfrm>
            <a:off x="2088750" y="1617666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2018</a:t>
            </a:r>
            <a:endParaRPr lang="pt-BR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CA443BC5-0B4C-4E9D-947B-81741B5D53C5}"/>
              </a:ext>
            </a:extLst>
          </p:cNvPr>
          <p:cNvSpPr txBox="1">
            <a:spLocks/>
          </p:cNvSpPr>
          <p:nvPr/>
        </p:nvSpPr>
        <p:spPr>
          <a:xfrm>
            <a:off x="4308310" y="1581878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2019</a:t>
            </a:r>
            <a:endParaRPr lang="pt-BR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ítulo 8">
            <a:extLst>
              <a:ext uri="{FF2B5EF4-FFF2-40B4-BE49-F238E27FC236}">
                <a16:creationId xmlns:a16="http://schemas.microsoft.com/office/drawing/2014/main" id="{2B86AB41-1F82-4AA1-ADF3-5C494C484A5B}"/>
              </a:ext>
            </a:extLst>
          </p:cNvPr>
          <p:cNvSpPr txBox="1">
            <a:spLocks/>
          </p:cNvSpPr>
          <p:nvPr/>
        </p:nvSpPr>
        <p:spPr>
          <a:xfrm>
            <a:off x="6486899" y="1581878"/>
            <a:ext cx="818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/>
            <a:r>
              <a:rPr lang="pt-BR" sz="20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2021</a:t>
            </a:r>
            <a:endParaRPr lang="pt-BR" sz="20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39002437-9A55-48F9-88D3-F5CA09D02017}"/>
              </a:ext>
            </a:extLst>
          </p:cNvPr>
          <p:cNvGrpSpPr/>
          <p:nvPr/>
        </p:nvGrpSpPr>
        <p:grpSpPr>
          <a:xfrm>
            <a:off x="1481171" y="4248849"/>
            <a:ext cx="6181658" cy="460682"/>
            <a:chOff x="942311" y="4682818"/>
            <a:chExt cx="6181658" cy="460682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689761B9-F0BA-4E94-90CD-D0A9B61AA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25563" y="4682818"/>
              <a:ext cx="3622476" cy="460682"/>
            </a:xfrm>
            <a:prstGeom prst="rect">
              <a:avLst/>
            </a:prstGeom>
          </p:spPr>
        </p:pic>
        <p:sp>
          <p:nvSpPr>
            <p:cNvPr id="23" name="Título 8">
              <a:extLst>
                <a:ext uri="{FF2B5EF4-FFF2-40B4-BE49-F238E27FC236}">
                  <a16:creationId xmlns:a16="http://schemas.microsoft.com/office/drawing/2014/main" id="{D4C247CF-018A-4C75-9D40-CFDF251ADEFE}"/>
                </a:ext>
              </a:extLst>
            </p:cNvPr>
            <p:cNvSpPr txBox="1">
              <a:spLocks/>
            </p:cNvSpPr>
            <p:nvPr/>
          </p:nvSpPr>
          <p:spPr>
            <a:xfrm>
              <a:off x="5090584" y="4811611"/>
              <a:ext cx="2033385" cy="1776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AVANÇADO</a:t>
              </a:r>
              <a:endParaRPr lang="pt-BR" sz="1000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ítulo 8">
              <a:extLst>
                <a:ext uri="{FF2B5EF4-FFF2-40B4-BE49-F238E27FC236}">
                  <a16:creationId xmlns:a16="http://schemas.microsoft.com/office/drawing/2014/main" id="{FC14EB6B-90BA-4037-9E60-01884DC0DA32}"/>
                </a:ext>
              </a:extLst>
            </p:cNvPr>
            <p:cNvSpPr txBox="1">
              <a:spLocks/>
            </p:cNvSpPr>
            <p:nvPr/>
          </p:nvSpPr>
          <p:spPr>
            <a:xfrm>
              <a:off x="942311" y="4811525"/>
              <a:ext cx="2033385" cy="177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1pPr>
              <a:lvl2pPr marR="0" lvl="1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2pPr>
              <a:lvl3pPr marR="0" lvl="2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3pPr>
              <a:lvl4pPr marR="0" lvl="3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4pPr>
              <a:lvl5pPr marR="0" lvl="4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5pPr>
              <a:lvl6pPr marR="0" lvl="5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6pPr>
              <a:lvl7pPr marR="0" lvl="6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7pPr>
              <a:lvl8pPr marR="0" lvl="7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8pPr>
              <a:lvl9pPr marR="0" lvl="8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4800"/>
                <a:buFont typeface="Raleway Thin"/>
                <a:buNone/>
                <a:defRPr sz="4800" b="0" i="0" u="none" strike="noStrike" cap="none">
                  <a:solidFill>
                    <a:schemeClr val="accent2"/>
                  </a:solidFill>
                  <a:latin typeface="Raleway Thin"/>
                  <a:ea typeface="Raleway Thin"/>
                  <a:cs typeface="Raleway Thin"/>
                  <a:sym typeface="Raleway Thin"/>
                </a:defRPr>
              </a:lvl9pPr>
            </a:lstStyle>
            <a:p>
              <a:pPr algn="ctr">
                <a:lnSpc>
                  <a:spcPct val="100000"/>
                </a:lnSpc>
              </a:pPr>
              <a:r>
                <a:rPr lang="pt-BR" sz="1000" kern="1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ABAIXO DO BÁSICO</a:t>
              </a:r>
              <a:endParaRPr lang="pt-BR" sz="1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D37910FB-6DD4-41FC-9609-B0400DA61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416" y="2002909"/>
            <a:ext cx="1422944" cy="21891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D0A1DC5-D5DF-4F1A-B138-7F73E6E78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919" y="1954532"/>
            <a:ext cx="1428161" cy="224081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DA4EE5D-E4ED-48FC-B09B-7CCF2EFE8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1420" y="1909021"/>
            <a:ext cx="1485840" cy="2339828"/>
          </a:xfrm>
          <a:prstGeom prst="rect">
            <a:avLst/>
          </a:prstGeom>
        </p:spPr>
      </p:pic>
      <p:sp>
        <p:nvSpPr>
          <p:cNvPr id="16" name="Título 8">
            <a:extLst>
              <a:ext uri="{FF2B5EF4-FFF2-40B4-BE49-F238E27FC236}">
                <a16:creationId xmlns:a16="http://schemas.microsoft.com/office/drawing/2014/main" id="{89A2C501-9CA6-4D29-8050-AA72C5BC4314}"/>
              </a:ext>
            </a:extLst>
          </p:cNvPr>
          <p:cNvSpPr txBox="1">
            <a:spLocks/>
          </p:cNvSpPr>
          <p:nvPr/>
        </p:nvSpPr>
        <p:spPr>
          <a:xfrm>
            <a:off x="2587662" y="4695123"/>
            <a:ext cx="4224986" cy="27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t-BR" sz="900" b="1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*</a:t>
            </a:r>
            <a:r>
              <a:rPr lang="pt-BR" sz="900" kern="1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Os municípios em cinza não foram avaliados pela rede estadual nessa etapa.</a:t>
            </a:r>
            <a:endParaRPr lang="pt-BR" sz="9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D06B638A-A98B-4D24-9F4F-E44AB628BD3B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DC8CD7DF-DBA8-4CA9-9762-1D5CBA71F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815ED39A-1143-45E7-855A-DF0F434C2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790465" y="401659"/>
            <a:ext cx="3926958" cy="534175"/>
          </a:xfrm>
        </p:spPr>
        <p:txBody>
          <a:bodyPr/>
          <a:lstStyle/>
          <a:p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LÍNGUA PORTUGUESA</a:t>
            </a:r>
            <a:b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1º ANO EF</a:t>
            </a:r>
            <a:endParaRPr lang="pt-BR" sz="2400" b="1" dirty="0">
              <a:solidFill>
                <a:srgbClr val="FEB3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6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566BEC73-4EC7-45DD-8A34-596D2F3DA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842ACF2-18C1-4942-8EE7-5F717F939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349" y="1607542"/>
            <a:ext cx="5923302" cy="3134299"/>
          </a:xfrm>
          <a:prstGeom prst="rect">
            <a:avLst/>
          </a:prstGeom>
        </p:spPr>
      </p:pic>
      <p:sp>
        <p:nvSpPr>
          <p:cNvPr id="8" name="Título 8">
            <a:extLst>
              <a:ext uri="{FF2B5EF4-FFF2-40B4-BE49-F238E27FC236}">
                <a16:creationId xmlns:a16="http://schemas.microsoft.com/office/drawing/2014/main" id="{49053B3C-FA89-4DD0-9010-2E11084D7120}"/>
              </a:ext>
            </a:extLst>
          </p:cNvPr>
          <p:cNvSpPr txBox="1">
            <a:spLocks/>
          </p:cNvSpPr>
          <p:nvPr/>
        </p:nvSpPr>
        <p:spPr>
          <a:xfrm>
            <a:off x="790465" y="284794"/>
            <a:ext cx="2891849" cy="83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SÉRIE HISTÓRICA LÍNGUA PORTUGUESA </a:t>
            </a:r>
          </a:p>
          <a:p>
            <a:r>
              <a:rPr lang="pt-BR" sz="2400" b="1" dirty="0">
                <a:solidFill>
                  <a:srgbClr val="FEB324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1º ANO EF</a:t>
            </a:r>
            <a:endParaRPr lang="pt-BR" sz="2400" b="1" dirty="0">
              <a:solidFill>
                <a:srgbClr val="FEB3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010859D6-A186-4261-9849-25ED410FB3EB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F6C06E96-8764-4881-87B9-B32E424A2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E3AACC86-D697-4A55-B9B5-36DDAA63B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095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EA21784-37B8-41E9-B4A1-224046D2B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68977" cy="1403606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689089" y="523353"/>
            <a:ext cx="3643040" cy="360000"/>
          </a:xfrm>
        </p:spPr>
        <p:txBody>
          <a:bodyPr/>
          <a:lstStyle/>
          <a:p>
            <a:r>
              <a:rPr lang="pt-BR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MATEMÁTICA - 1º ANO EF</a:t>
            </a:r>
            <a:endParaRPr lang="pt-BR" sz="24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680044" y="1721934"/>
            <a:ext cx="1421494" cy="198647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3" name="Imagem 2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760074" y="1711044"/>
            <a:ext cx="1421494" cy="199519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96B0FFF-4AA3-448B-9DB2-DA6B9DC88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3699" y="1713218"/>
            <a:ext cx="1421494" cy="199519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EBCA2DF-AB13-4BCC-BF9A-4F205BEDBE0E}"/>
              </a:ext>
            </a:extLst>
          </p:cNvPr>
          <p:cNvGrpSpPr/>
          <p:nvPr/>
        </p:nvGrpSpPr>
        <p:grpSpPr>
          <a:xfrm>
            <a:off x="7812218" y="38150"/>
            <a:ext cx="1197658" cy="1124960"/>
            <a:chOff x="7812218" y="38150"/>
            <a:chExt cx="1197658" cy="1124960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3D963B48-D43D-4F24-925E-8FE0BBE75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12218" y="38150"/>
              <a:ext cx="1142447" cy="1124960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B3A62662-FDFE-49A1-9A45-9DF69DB28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12218" y="317906"/>
              <a:ext cx="1197658" cy="565447"/>
            </a:xfrm>
            <a:prstGeom prst="rect">
              <a:avLst/>
            </a:prstGeom>
          </p:spPr>
        </p:pic>
      </p:grp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862862CA-F121-49E1-A6B1-C9FED96391A9}"/>
              </a:ext>
            </a:extLst>
          </p:cNvPr>
          <p:cNvSpPr/>
          <p:nvPr/>
        </p:nvSpPr>
        <p:spPr>
          <a:xfrm>
            <a:off x="553582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F17C9C5-569F-40E4-94BA-CAD281658B3D}"/>
              </a:ext>
            </a:extLst>
          </p:cNvPr>
          <p:cNvSpPr/>
          <p:nvPr/>
        </p:nvSpPr>
        <p:spPr>
          <a:xfrm>
            <a:off x="345579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E297E5CA-8EC2-48E3-9272-2FE58AD99BC2}"/>
              </a:ext>
            </a:extLst>
          </p:cNvPr>
          <p:cNvSpPr/>
          <p:nvPr/>
        </p:nvSpPr>
        <p:spPr>
          <a:xfrm>
            <a:off x="1375767" y="1403606"/>
            <a:ext cx="1869989" cy="2536790"/>
          </a:xfrm>
          <a:prstGeom prst="roundRect">
            <a:avLst>
              <a:gd name="adj" fmla="val 11381"/>
            </a:avLst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4" name="Tabela 6">
            <a:extLst>
              <a:ext uri="{FF2B5EF4-FFF2-40B4-BE49-F238E27FC236}">
                <a16:creationId xmlns:a16="http://schemas.microsoft.com/office/drawing/2014/main" id="{76896AA1-87C5-4DCF-947B-3B2084CD85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113780"/>
              </p:ext>
            </p:extLst>
          </p:nvPr>
        </p:nvGraphicFramePr>
        <p:xfrm>
          <a:off x="1902847" y="4380580"/>
          <a:ext cx="4943855" cy="444160"/>
        </p:xfrm>
        <a:graphic>
          <a:graphicData uri="http://schemas.openxmlformats.org/drawingml/2006/table">
            <a:tbl>
              <a:tblPr firstRow="1" bandRow="1">
                <a:tableStyleId>{11E2214B-EEA6-4F0E-851E-DA328E0D34B4}</a:tableStyleId>
              </a:tblPr>
              <a:tblGrid>
                <a:gridCol w="1335024">
                  <a:extLst>
                    <a:ext uri="{9D8B030D-6E8A-4147-A177-3AD203B41FA5}">
                      <a16:colId xmlns:a16="http://schemas.microsoft.com/office/drawing/2014/main" val="4168114633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749418852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968118736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698601085"/>
                    </a:ext>
                  </a:extLst>
                </a:gridCol>
                <a:gridCol w="865631">
                  <a:extLst>
                    <a:ext uri="{9D8B030D-6E8A-4147-A177-3AD203B41FA5}">
                      <a16:colId xmlns:a16="http://schemas.microsoft.com/office/drawing/2014/main" val="2757978418"/>
                    </a:ext>
                  </a:extLst>
                </a:gridCol>
              </a:tblGrid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Componente curricular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Abaixo do 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Básico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A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Proficiente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CE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Avançado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CE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07075"/>
                  </a:ext>
                </a:extLst>
              </a:tr>
              <a:tr h="222080"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Matemática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Até 350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350 a 450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500 a 550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7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Acima de 550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819662"/>
                  </a:ext>
                </a:extLst>
              </a:tr>
            </a:tbl>
          </a:graphicData>
        </a:graphic>
      </p:graphicFrame>
      <p:sp>
        <p:nvSpPr>
          <p:cNvPr id="25" name="CaixaDeTexto 24">
            <a:extLst>
              <a:ext uri="{FF2B5EF4-FFF2-40B4-BE49-F238E27FC236}">
                <a16:creationId xmlns:a16="http://schemas.microsoft.com/office/drawing/2014/main" id="{5AA9D664-7E3D-4D4C-8EEF-FB2D9F5065AE}"/>
              </a:ext>
            </a:extLst>
          </p:cNvPr>
          <p:cNvSpPr txBox="1"/>
          <p:nvPr/>
        </p:nvSpPr>
        <p:spPr>
          <a:xfrm>
            <a:off x="2972787" y="4133524"/>
            <a:ext cx="2803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>
                <a:solidFill>
                  <a:schemeClr val="bg2">
                    <a:lumMod val="50000"/>
                  </a:schemeClr>
                </a:solidFill>
              </a:rPr>
              <a:t>Legenda – Padrões de desempenho – 1º ano EF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B30AC5A-D8D4-4B90-91E3-749496EF0449}"/>
              </a:ext>
            </a:extLst>
          </p:cNvPr>
          <p:cNvSpPr/>
          <p:nvPr/>
        </p:nvSpPr>
        <p:spPr>
          <a:xfrm>
            <a:off x="5096257" y="4602660"/>
            <a:ext cx="877824" cy="222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604827"/>
      </p:ext>
    </p:extLst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3933</TotalTime>
  <Words>1137</Words>
  <Application>Microsoft Office PowerPoint</Application>
  <PresentationFormat>Apresentação na tela (16:9)</PresentationFormat>
  <Paragraphs>344</Paragraphs>
  <Slides>43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3" baseType="lpstr">
      <vt:lpstr>Montserrat</vt:lpstr>
      <vt:lpstr>Barlow</vt:lpstr>
      <vt:lpstr>Raleway ExtraBold</vt:lpstr>
      <vt:lpstr>Segoe</vt:lpstr>
      <vt:lpstr>Raleway Thin</vt:lpstr>
      <vt:lpstr>Barlow Light</vt:lpstr>
      <vt:lpstr>Arial</vt:lpstr>
      <vt:lpstr>Calibri</vt:lpstr>
      <vt:lpstr>Segoe UI</vt:lpstr>
      <vt:lpstr>Gaoler template</vt:lpstr>
      <vt:lpstr>RESULTADOS INDICADORES DE APRENDIZAGEM PAEBES E PAEBES ALFA 2021</vt:lpstr>
      <vt:lpstr>PADRÕES DE DESEMPENHO</vt:lpstr>
      <vt:lpstr>PARÂMETRO DE AVALIAÇÃO</vt:lpstr>
      <vt:lpstr>INDICADORES DE PARTICIPAÇÃO</vt:lpstr>
      <vt:lpstr>INDICADORES  DE DESEMPENHO  </vt:lpstr>
      <vt:lpstr>LÍNGUA PORTUGUESA 1º ANO EF</vt:lpstr>
      <vt:lpstr>LÍNGUA PORTUGUESA 1º ANO EF</vt:lpstr>
      <vt:lpstr>Apresentação do PowerPoint</vt:lpstr>
      <vt:lpstr>MATEMÁTICA - 1º ANO EF</vt:lpstr>
      <vt:lpstr>MATEMÁTICA - 1º ANO EF</vt:lpstr>
      <vt:lpstr>SÉRIE HISTÓRICA MATEMÁTICA - 1º ANO EF</vt:lpstr>
      <vt:lpstr>LÍNGUA PORTUGUESA 2º ANO EF</vt:lpstr>
      <vt:lpstr>LÍNGUA PORTUGUESA 2º ANO EF</vt:lpstr>
      <vt:lpstr>SÉRIE HISTÓRICA LÍNGUA PORTUGUESA 2º ANO EF</vt:lpstr>
      <vt:lpstr>MATEMÁTICA - 2º ANO EF</vt:lpstr>
      <vt:lpstr>MATEMÁTICA - 2º ANO EF</vt:lpstr>
      <vt:lpstr>SÉRIE HISTÓRICA MATEMÁTICA - 2º ANO EF</vt:lpstr>
      <vt:lpstr>LÍNGUA PORTUGUESA 3º ANO EF</vt:lpstr>
      <vt:lpstr>LÍNGUA PORTUGUESA 3º ANO EF</vt:lpstr>
      <vt:lpstr>SÉRIE HISTÓRICA LÍNGUA PORTUGUESA 3º ANO EF</vt:lpstr>
      <vt:lpstr>MATEMÁTICA - 3º ANO EF</vt:lpstr>
      <vt:lpstr>MATEMÁTICA - 3º ANO EF</vt:lpstr>
      <vt:lpstr>SÉRIE HISTÓRICA MATEMÁTICA 3º ANO EF</vt:lpstr>
      <vt:lpstr>LÍNGUA PORTUGUESA 5º ANO EF</vt:lpstr>
      <vt:lpstr>LÍNGUA PORTUGUESA 5º ANO EF</vt:lpstr>
      <vt:lpstr>SÉRIE HISTÓRICA LÍNGUA PORTUGUESA 5º ANO EF</vt:lpstr>
      <vt:lpstr>MATEMÁTICA 5º ANO EF</vt:lpstr>
      <vt:lpstr>MATEMÁTICA - 5º ANO EF</vt:lpstr>
      <vt:lpstr>SÉRIE HISTÓRICA MATEMÁTICA 5º ANO EF</vt:lpstr>
      <vt:lpstr>LÍNGUA PORTUGUESA 9º ANO EF</vt:lpstr>
      <vt:lpstr>LÍNGUA PORTUGUESA 9º ANO EF</vt:lpstr>
      <vt:lpstr>SÉRIE HISTÓRICA LÍNGUA PORTUGUESA 9º ANO EF</vt:lpstr>
      <vt:lpstr>MATEMÁTICA 9º ANO EF</vt:lpstr>
      <vt:lpstr>MATEMÁTICA - 9º ANO EF</vt:lpstr>
      <vt:lpstr>SÉRIE HISTÓRICA MATEMÁTICA - 9º ANO EF</vt:lpstr>
      <vt:lpstr>LÍNGUA PORTUGUESA 3ª SÉRIE EM</vt:lpstr>
      <vt:lpstr>LÍNGUA PORTUGUESA 3ª SÉRIE EM</vt:lpstr>
      <vt:lpstr>SÉRIE HISTÓRICA LÍNGUA PORTUGUESA 3ª SÉRIE EM</vt:lpstr>
      <vt:lpstr>MATEMÁTICA - 3ª SÉRIE EM</vt:lpstr>
      <vt:lpstr>MATEMÁTICA – 3ª SÉRIE EM</vt:lpstr>
      <vt:lpstr>SÉRIE HISTÓRICA MATEMÁTICA – 3ª SÉRIE EM</vt:lpstr>
      <vt:lpstr>CONSIDERAÇÕES FINAIS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DEVOLUTIVA  DO PAEBES 2021</dc:title>
  <dc:creator>Michelle Holtz</dc:creator>
  <cp:lastModifiedBy>Secretario</cp:lastModifiedBy>
  <cp:revision>269</cp:revision>
  <dcterms:modified xsi:type="dcterms:W3CDTF">2022-02-17T20:32:12Z</dcterms:modified>
</cp:coreProperties>
</file>