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599509" y="3892377"/>
            <a:ext cx="94972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m 31">
            <a:extLst>
              <a:ext uri="{FF2B5EF4-FFF2-40B4-BE49-F238E27FC236}">
                <a16:creationId xmlns:a16="http://schemas.microsoft.com/office/drawing/2014/main" id="{B7F50DE9-61D1-4E24-9E98-07B889BF2D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49" t="24503" r="39826" b="54207"/>
          <a:stretch/>
        </p:blipFill>
        <p:spPr>
          <a:xfrm>
            <a:off x="10916655" y="3323404"/>
            <a:ext cx="1171772" cy="1074187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69D0D202-4661-46C6-9DF4-6CF2718D106C}"/>
              </a:ext>
            </a:extLst>
          </p:cNvPr>
          <p:cNvSpPr/>
          <p:nvPr/>
        </p:nvSpPr>
        <p:spPr>
          <a:xfrm>
            <a:off x="335652" y="4373205"/>
            <a:ext cx="1763186" cy="53860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37" y="1629017"/>
            <a:ext cx="11558726" cy="53860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1215"/>
              </a:spcBef>
              <a:spcAft>
                <a:spcPts val="0"/>
              </a:spcAft>
            </a:pPr>
            <a:r>
              <a:rPr lang="pt-PT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ADULTO</a:t>
            </a:r>
            <a:r>
              <a:rPr lang="pt-PT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FAÇA A LEITURA EM VOZ ALTA PARA A CRIANÇA E A AJUDE NAS ATIVIDADES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222735">
            <a:off x="193360" y="1112337"/>
            <a:ext cx="835511" cy="90933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AD2D793A-0657-4E1E-A122-4999383BE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933114"/>
              </p:ext>
            </p:extLst>
          </p:nvPr>
        </p:nvGraphicFramePr>
        <p:xfrm>
          <a:off x="2334826" y="3744538"/>
          <a:ext cx="8682361" cy="2973295"/>
        </p:xfrm>
        <a:graphic>
          <a:graphicData uri="http://schemas.openxmlformats.org/drawingml/2006/table">
            <a:tbl>
              <a:tblPr firstRow="1" firstCol="1" bandRow="1"/>
              <a:tblGrid>
                <a:gridCol w="4044161">
                  <a:extLst>
                    <a:ext uri="{9D8B030D-6E8A-4147-A177-3AD203B41FA5}">
                      <a16:colId xmlns:a16="http://schemas.microsoft.com/office/drawing/2014/main" val="1059914985"/>
                    </a:ext>
                  </a:extLst>
                </a:gridCol>
                <a:gridCol w="4638200">
                  <a:extLst>
                    <a:ext uri="{9D8B030D-6E8A-4147-A177-3AD203B41FA5}">
                      <a16:colId xmlns:a16="http://schemas.microsoft.com/office/drawing/2014/main" val="4229770070"/>
                    </a:ext>
                  </a:extLst>
                </a:gridCol>
              </a:tblGrid>
              <a:tr h="29732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TODAS AS COISAS TÊM NOME: CASA, JANELA E JARDIM. 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COISAS NÃO TÊM SOBRENOME, MAS A GENTE, SIM.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TODAS AS FLORES TÊM NOME: ROSA, CAMÉLIA E JASMIM.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FLORES NÃO TÊM SOBRENOME,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 A GENTE, SIM.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TODO BRINQUEDO TEM NOME: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BOLA, BONECA E PATINS. BRINQUEDOS NÃO TÊM SOBRENOME,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 A GENTE, SIM.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COISAS GOSTOSAS TÊM NOME: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BOLO, MINGAU E PUDIM.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DOCES NÃO TÊM SOBRENOME, 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 A GENTE, SIM.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853625"/>
                  </a:ext>
                </a:extLst>
              </a:tr>
            </a:tbl>
          </a:graphicData>
        </a:graphic>
      </p:graphicFrame>
      <p:sp>
        <p:nvSpPr>
          <p:cNvPr id="31" name="Caixa de Texto 2">
            <a:extLst>
              <a:ext uri="{FF2B5EF4-FFF2-40B4-BE49-F238E27FC236}">
                <a16:creationId xmlns:a16="http://schemas.microsoft.com/office/drawing/2014/main" id="{669D62F0-F243-43F5-9FDB-19427EC24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447" y="6211669"/>
            <a:ext cx="312198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pt-PT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TOQUINHO E ANDREATO, Elifas. Canção de Todas as Crianças.</a:t>
            </a:r>
            <a:br>
              <a:rPr lang="pt-PT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PT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Rio de Janeiro: Polygram, 1987. 1 CD.</a:t>
            </a:r>
            <a:endParaRPr lang="pt-BR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91EE847-66B9-449A-8E86-15FE3387043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7" t="8836" r="53226" b="54504"/>
          <a:stretch/>
        </p:blipFill>
        <p:spPr>
          <a:xfrm>
            <a:off x="291518" y="3094970"/>
            <a:ext cx="1763186" cy="1503663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66232A69-65A7-4E8B-9C18-A25D6D3336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12" t="41555" r="8411" b="28846"/>
          <a:stretch/>
        </p:blipFill>
        <p:spPr>
          <a:xfrm>
            <a:off x="11014833" y="4883829"/>
            <a:ext cx="830343" cy="1098351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4918833" y="905162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3º 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29" name="Caixa de Texto 2"/>
          <p:cNvSpPr txBox="1">
            <a:spLocks noChangeArrowheads="1"/>
          </p:cNvSpPr>
          <p:nvPr/>
        </p:nvSpPr>
        <p:spPr bwMode="auto">
          <a:xfrm>
            <a:off x="465985" y="2388729"/>
            <a:ext cx="10728883" cy="56515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1. LEIA O TEXTO JUNTO COM </a:t>
            </a:r>
            <a:r>
              <a:rPr lang="pt-PT" sz="28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UM </a:t>
            </a:r>
            <a:r>
              <a:rPr lang="pt-PT" sz="2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ADULTO.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120288" y="3140322"/>
            <a:ext cx="47307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>
                <a:solidFill>
                  <a:srgbClr val="231F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GENTE TEM SOBRENOME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229D69C-3BC9-4D3B-8830-14EF5E79144F}"/>
              </a:ext>
            </a:extLst>
          </p:cNvPr>
          <p:cNvSpPr txBox="1"/>
          <p:nvPr/>
        </p:nvSpPr>
        <p:spPr>
          <a:xfrm>
            <a:off x="408373" y="2201662"/>
            <a:ext cx="11212497" cy="9676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FC58E0F-1926-493C-94C4-F35C6AF3514B}"/>
              </a:ext>
            </a:extLst>
          </p:cNvPr>
          <p:cNvSpPr txBox="1"/>
          <p:nvPr/>
        </p:nvSpPr>
        <p:spPr>
          <a:xfrm>
            <a:off x="316637" y="3429000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A) QUANTAS  PALAVRAS TEM SEU NOME COMPLETO?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4F433F6-993D-492E-9EC7-89DF00EAFBF7}"/>
              </a:ext>
            </a:extLst>
          </p:cNvPr>
          <p:cNvSpPr txBox="1"/>
          <p:nvPr/>
        </p:nvSpPr>
        <p:spPr>
          <a:xfrm>
            <a:off x="408373" y="3906175"/>
            <a:ext cx="11212497" cy="692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4F07A34-4248-44EE-9A18-7664319BEC59}"/>
              </a:ext>
            </a:extLst>
          </p:cNvPr>
          <p:cNvSpPr txBox="1"/>
          <p:nvPr/>
        </p:nvSpPr>
        <p:spPr>
          <a:xfrm>
            <a:off x="408373" y="4815396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B) VOCÊ POSSUI QUANTOS  SOBRENOMES?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688F67CB-64FD-4441-B31A-B2E73DB610D6}"/>
              </a:ext>
            </a:extLst>
          </p:cNvPr>
          <p:cNvSpPr txBox="1"/>
          <p:nvPr/>
        </p:nvSpPr>
        <p:spPr>
          <a:xfrm>
            <a:off x="408373" y="5371566"/>
            <a:ext cx="11212497" cy="692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1" name="Caixa de Texto 2"/>
          <p:cNvSpPr txBox="1">
            <a:spLocks noChangeArrowheads="1"/>
          </p:cNvSpPr>
          <p:nvPr/>
        </p:nvSpPr>
        <p:spPr bwMode="auto">
          <a:xfrm>
            <a:off x="408372" y="1459011"/>
            <a:ext cx="11212497" cy="845966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 ESCREVA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 CADERNO O SEU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NOME COMPLETO. CIRCULE CADA PALAVRA DO NOME. DEPOIS, PINTE APENAS SEUS SOBRENOMES.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32" name="Group 261"/>
          <p:cNvGrpSpPr>
            <a:grpSpLocks/>
          </p:cNvGrpSpPr>
          <p:nvPr/>
        </p:nvGrpSpPr>
        <p:grpSpPr bwMode="auto">
          <a:xfrm rot="20694343">
            <a:off x="10315206" y="3444129"/>
            <a:ext cx="1402397" cy="1397442"/>
            <a:chOff x="3673" y="328"/>
            <a:chExt cx="4515" cy="3375"/>
          </a:xfrm>
        </p:grpSpPr>
        <p:sp>
          <p:nvSpPr>
            <p:cNvPr id="33" name="Rectangle 267"/>
            <p:cNvSpPr>
              <a:spLocks noChangeArrowheads="1"/>
            </p:cNvSpPr>
            <p:nvPr/>
          </p:nvSpPr>
          <p:spPr bwMode="auto">
            <a:xfrm>
              <a:off x="5338" y="328"/>
              <a:ext cx="2850" cy="271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pic>
          <p:nvPicPr>
            <p:cNvPr id="34" name="Picture 26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" y="2248"/>
              <a:ext cx="1125" cy="1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26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8" y="433"/>
              <a:ext cx="810" cy="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26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3" y="1408"/>
              <a:ext cx="974" cy="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Rectangle 263"/>
            <p:cNvSpPr>
              <a:spLocks noChangeArrowheads="1"/>
            </p:cNvSpPr>
            <p:nvPr/>
          </p:nvSpPr>
          <p:spPr bwMode="auto">
            <a:xfrm>
              <a:off x="3688" y="988"/>
              <a:ext cx="2850" cy="271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8" name="AutoShape 262"/>
            <p:cNvSpPr>
              <a:spLocks/>
            </p:cNvSpPr>
            <p:nvPr/>
          </p:nvSpPr>
          <p:spPr bwMode="auto">
            <a:xfrm>
              <a:off x="3673" y="328"/>
              <a:ext cx="4515" cy="3375"/>
            </a:xfrm>
            <a:custGeom>
              <a:avLst/>
              <a:gdLst>
                <a:gd name="T0" fmla="+- 0 5338 3673"/>
                <a:gd name="T1" fmla="*/ T0 w 4515"/>
                <a:gd name="T2" fmla="+- 0 328 328"/>
                <a:gd name="T3" fmla="*/ 328 h 3375"/>
                <a:gd name="T4" fmla="+- 0 3688 3673"/>
                <a:gd name="T5" fmla="*/ T4 w 4515"/>
                <a:gd name="T6" fmla="+- 0 988 328"/>
                <a:gd name="T7" fmla="*/ 988 h 3375"/>
                <a:gd name="T8" fmla="+- 0 8188 3673"/>
                <a:gd name="T9" fmla="*/ T8 w 4515"/>
                <a:gd name="T10" fmla="+- 0 328 328"/>
                <a:gd name="T11" fmla="*/ 328 h 3375"/>
                <a:gd name="T12" fmla="+- 0 6538 3673"/>
                <a:gd name="T13" fmla="*/ T12 w 4515"/>
                <a:gd name="T14" fmla="+- 0 988 328"/>
                <a:gd name="T15" fmla="*/ 988 h 3375"/>
                <a:gd name="T16" fmla="+- 0 5008 3673"/>
                <a:gd name="T17" fmla="*/ T16 w 4515"/>
                <a:gd name="T18" fmla="+- 0 3193 328"/>
                <a:gd name="T19" fmla="*/ 3193 h 3375"/>
                <a:gd name="T20" fmla="+- 0 3673 3673"/>
                <a:gd name="T21" fmla="*/ T20 w 4515"/>
                <a:gd name="T22" fmla="+- 0 3703 328"/>
                <a:gd name="T23" fmla="*/ 3703 h 3375"/>
                <a:gd name="T24" fmla="+- 0 8173 3673"/>
                <a:gd name="T25" fmla="*/ T24 w 4515"/>
                <a:gd name="T26" fmla="+- 0 3043 328"/>
                <a:gd name="T27" fmla="*/ 3043 h 3375"/>
                <a:gd name="T28" fmla="+- 0 6523 3673"/>
                <a:gd name="T29" fmla="*/ T28 w 4515"/>
                <a:gd name="T30" fmla="+- 0 3703 328"/>
                <a:gd name="T31" fmla="*/ 3703 h 337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4515" h="3375">
                  <a:moveTo>
                    <a:pt x="1665" y="0"/>
                  </a:moveTo>
                  <a:lnTo>
                    <a:pt x="15" y="660"/>
                  </a:lnTo>
                  <a:moveTo>
                    <a:pt x="4515" y="0"/>
                  </a:moveTo>
                  <a:lnTo>
                    <a:pt x="2865" y="660"/>
                  </a:lnTo>
                  <a:moveTo>
                    <a:pt x="1335" y="2865"/>
                  </a:moveTo>
                  <a:lnTo>
                    <a:pt x="0" y="3375"/>
                  </a:lnTo>
                  <a:moveTo>
                    <a:pt x="4500" y="2715"/>
                  </a:moveTo>
                  <a:lnTo>
                    <a:pt x="2850" y="337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89032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1879350-BC51-4BC8-800F-21D7EB0F3FD5}"/>
              </a:ext>
            </a:extLst>
          </p:cNvPr>
          <p:cNvSpPr txBox="1"/>
          <p:nvPr/>
        </p:nvSpPr>
        <p:spPr>
          <a:xfrm>
            <a:off x="252279" y="3079759"/>
            <a:ext cx="1155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A) VOCÊ CONHECE PESSOAS QUE SÃO CHAMADAS PELOS SOBRENOMES? QUEM?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82DBC86-147A-4F28-BE05-048CC69E5FD0}"/>
              </a:ext>
            </a:extLst>
          </p:cNvPr>
          <p:cNvSpPr txBox="1"/>
          <p:nvPr/>
        </p:nvSpPr>
        <p:spPr>
          <a:xfrm>
            <a:off x="316637" y="1850726"/>
            <a:ext cx="11212497" cy="692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C737093C-B573-4340-8394-BAB14CCC1B09}"/>
              </a:ext>
            </a:extLst>
          </p:cNvPr>
          <p:cNvSpPr txBox="1"/>
          <p:nvPr/>
        </p:nvSpPr>
        <p:spPr>
          <a:xfrm>
            <a:off x="316637" y="3670238"/>
            <a:ext cx="11212497" cy="692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974688B9-1365-4B94-87AA-C19FF1DEA2DC}"/>
              </a:ext>
            </a:extLst>
          </p:cNvPr>
          <p:cNvSpPr txBox="1"/>
          <p:nvPr/>
        </p:nvSpPr>
        <p:spPr>
          <a:xfrm>
            <a:off x="328208" y="5133777"/>
            <a:ext cx="11212497" cy="6924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9" name="Caixa de Texto 2"/>
          <p:cNvSpPr txBox="1">
            <a:spLocks noChangeArrowheads="1"/>
          </p:cNvSpPr>
          <p:nvPr/>
        </p:nvSpPr>
        <p:spPr bwMode="auto">
          <a:xfrm>
            <a:off x="316636" y="2810861"/>
            <a:ext cx="11212497" cy="537796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4. </a:t>
            </a:r>
            <a:r>
              <a:rPr lang="pt-PT" sz="240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RESPONDA EM SEU CADERNO: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0" name="Caixa de Texto 2"/>
          <p:cNvSpPr txBox="1">
            <a:spLocks noChangeArrowheads="1"/>
          </p:cNvSpPr>
          <p:nvPr/>
        </p:nvSpPr>
        <p:spPr bwMode="auto">
          <a:xfrm>
            <a:off x="316635" y="1350346"/>
            <a:ext cx="11212497" cy="49530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3. ESCREVA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 CADERNO SEUS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SOBRENOMES.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293636" y="4713338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COPIE DO TEXTO TRÊS NOMES QUE NÃO TÊM SOBRENOME.</a:t>
            </a:r>
          </a:p>
        </p:txBody>
      </p:sp>
      <p:pic>
        <p:nvPicPr>
          <p:cNvPr id="37" name="Imagem 36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56" t="4490" r="-2556" b="57273"/>
          <a:stretch/>
        </p:blipFill>
        <p:spPr bwMode="auto">
          <a:xfrm>
            <a:off x="6466113" y="5826235"/>
            <a:ext cx="4687943" cy="846798"/>
          </a:xfrm>
          <a:prstGeom prst="snip2Diag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8858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248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2020-04-03T19:24:42Z</dcterms:modified>
</cp:coreProperties>
</file>