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821577" y="3892377"/>
            <a:ext cx="92751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5º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F7C1F41C-5112-48EA-8838-50FF81BC8DCF}"/>
              </a:ext>
            </a:extLst>
          </p:cNvPr>
          <p:cNvGrpSpPr/>
          <p:nvPr/>
        </p:nvGrpSpPr>
        <p:grpSpPr>
          <a:xfrm>
            <a:off x="401930" y="1124357"/>
            <a:ext cx="11076900" cy="1106678"/>
            <a:chOff x="144475" y="1239765"/>
            <a:chExt cx="11076900" cy="1106678"/>
          </a:xfrm>
        </p:grpSpPr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A1756510-F23B-4BB0-8CE4-112E17FF2203}"/>
                </a:ext>
              </a:extLst>
            </p:cNvPr>
            <p:cNvSpPr/>
            <p:nvPr/>
          </p:nvSpPr>
          <p:spPr>
            <a:xfrm>
              <a:off x="316637" y="1700112"/>
              <a:ext cx="10904738" cy="646331"/>
            </a:xfrm>
            <a:prstGeom prst="rect">
              <a:avLst/>
            </a:prstGeom>
            <a:ln w="19050">
              <a:solidFill>
                <a:schemeClr val="tx1"/>
              </a:solidFill>
              <a:prstDash val="dash"/>
            </a:ln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pt-PT" dirty="0">
                  <a:solidFill>
                    <a:srgbClr val="231F2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           </a:t>
              </a:r>
              <a:r>
                <a:rPr lang="pt-BR" dirty="0">
                  <a:solidFill>
                    <a:srgbClr val="231F2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ADULTO, LEIA A HISTÓRIA “ A REVOLTA DAS LETRAS” PARA A CRIANÇA E ORIENTE AS ATIVIDADES.</a:t>
              </a:r>
              <a:endParaRPr lang="pt-BR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34" name="Imagem 33">
              <a:extLst>
                <a:ext uri="{FF2B5EF4-FFF2-40B4-BE49-F238E27FC236}">
                  <a16:creationId xmlns:a16="http://schemas.microsoft.com/office/drawing/2014/main" id="{F545A837-6F41-41CE-9077-A72EDD4701FE}"/>
                </a:ext>
              </a:extLst>
            </p:cNvPr>
            <p:cNvPicPr/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711617">
              <a:off x="144475" y="1239765"/>
              <a:ext cx="873681" cy="73016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08FB495A-5637-4A21-8838-3EDE454D1CE1}"/>
              </a:ext>
            </a:extLst>
          </p:cNvPr>
          <p:cNvSpPr txBox="1"/>
          <p:nvPr/>
        </p:nvSpPr>
        <p:spPr>
          <a:xfrm>
            <a:off x="390617" y="2778711"/>
            <a:ext cx="11248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LEIA JUNTO COM UM ADULTO A HISTÓRIA “A REVOLTA DAS LETRAS”.</a:t>
            </a: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5218CE9A-DD3C-4DB2-9666-1147B507A9AA}"/>
              </a:ext>
            </a:extLst>
          </p:cNvPr>
          <p:cNvSpPr txBox="1"/>
          <p:nvPr/>
        </p:nvSpPr>
        <p:spPr>
          <a:xfrm>
            <a:off x="404493" y="3224074"/>
            <a:ext cx="11248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VOCÊ OUVIU UM POUCO DE CADA LETRA DO ALFABETO. VAMOS ESTUDAR A LETRA </a:t>
            </a:r>
            <a:r>
              <a:rPr lang="pt-BR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 LEIA AS PALAVRAS.</a:t>
            </a:r>
          </a:p>
        </p:txBody>
      </p:sp>
      <p:graphicFrame>
        <p:nvGraphicFramePr>
          <p:cNvPr id="59" name="Tabela 58">
            <a:extLst>
              <a:ext uri="{FF2B5EF4-FFF2-40B4-BE49-F238E27FC236}">
                <a16:creationId xmlns:a16="http://schemas.microsoft.com/office/drawing/2014/main" id="{E084EC04-FD09-4DE4-976A-FEBA30013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224374"/>
              </p:ext>
            </p:extLst>
          </p:nvPr>
        </p:nvGraphicFramePr>
        <p:xfrm>
          <a:off x="3292928" y="4153529"/>
          <a:ext cx="5266690" cy="661262"/>
        </p:xfrm>
        <a:graphic>
          <a:graphicData uri="http://schemas.openxmlformats.org/drawingml/2006/table">
            <a:tbl>
              <a:tblPr firstRow="1" firstCol="1" bandRow="1"/>
              <a:tblGrid>
                <a:gridCol w="2633345">
                  <a:extLst>
                    <a:ext uri="{9D8B030D-6E8A-4147-A177-3AD203B41FA5}">
                      <a16:colId xmlns:a16="http://schemas.microsoft.com/office/drawing/2014/main" val="1298656540"/>
                    </a:ext>
                  </a:extLst>
                </a:gridCol>
                <a:gridCol w="2633345">
                  <a:extLst>
                    <a:ext uri="{9D8B030D-6E8A-4147-A177-3AD203B41FA5}">
                      <a16:colId xmlns:a16="http://schemas.microsoft.com/office/drawing/2014/main" val="3607710133"/>
                    </a:ext>
                  </a:extLst>
                </a:gridCol>
              </a:tblGrid>
              <a:tr h="661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SONHO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6170634"/>
                  </a:ext>
                </a:extLst>
              </a:tr>
            </a:tbl>
          </a:graphicData>
        </a:graphic>
      </p:graphicFrame>
      <p:pic>
        <p:nvPicPr>
          <p:cNvPr id="61" name="Imagem 60">
            <a:extLst>
              <a:ext uri="{FF2B5EF4-FFF2-40B4-BE49-F238E27FC236}">
                <a16:creationId xmlns:a16="http://schemas.microsoft.com/office/drawing/2014/main" id="{B612A012-57AC-46FA-8F00-77D471219E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3" t="526" r="1027" b="5713"/>
          <a:stretch/>
        </p:blipFill>
        <p:spPr>
          <a:xfrm>
            <a:off x="9295752" y="4066147"/>
            <a:ext cx="2718693" cy="2718693"/>
          </a:xfrm>
          <a:prstGeom prst="ellipse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4883266" y="839192"/>
            <a:ext cx="1236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8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5º DIA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08FB495A-5637-4A21-8838-3EDE454D1CE1}"/>
              </a:ext>
            </a:extLst>
          </p:cNvPr>
          <p:cNvSpPr txBox="1"/>
          <p:nvPr/>
        </p:nvSpPr>
        <p:spPr>
          <a:xfrm>
            <a:off x="355106" y="1571029"/>
            <a:ext cx="11248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NAS DUAS PALAVRAS APARECEM A LETRA </a:t>
            </a:r>
            <a:r>
              <a:rPr lang="pt-BR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RECORTE </a:t>
            </a: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REVISTAS E JORNAIS PALAVRAS EM QUE A </a:t>
            </a:r>
            <a:r>
              <a:rPr lang="pt-B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LETRA </a:t>
            </a:r>
            <a:r>
              <a:rPr lang="pt-BR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APARECE </a:t>
            </a: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MESMA POSIÇÃO NAS PALAVRAS CASA E SONHO E COLE </a:t>
            </a:r>
            <a:r>
              <a:rPr lang="pt-B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SEU CADERNO:</a:t>
            </a: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38224CB-7AC5-46B4-A6F0-6E26FF022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629890"/>
              </p:ext>
            </p:extLst>
          </p:nvPr>
        </p:nvGraphicFramePr>
        <p:xfrm>
          <a:off x="553960" y="2742934"/>
          <a:ext cx="7089128" cy="3939076"/>
        </p:xfrm>
        <a:graphic>
          <a:graphicData uri="http://schemas.openxmlformats.org/drawingml/2006/table">
            <a:tbl>
              <a:tblPr firstRow="1" firstCol="1" bandRow="1"/>
              <a:tblGrid>
                <a:gridCol w="3544564">
                  <a:extLst>
                    <a:ext uri="{9D8B030D-6E8A-4147-A177-3AD203B41FA5}">
                      <a16:colId xmlns:a16="http://schemas.microsoft.com/office/drawing/2014/main" val="2644221224"/>
                    </a:ext>
                  </a:extLst>
                </a:gridCol>
                <a:gridCol w="3544564">
                  <a:extLst>
                    <a:ext uri="{9D8B030D-6E8A-4147-A177-3AD203B41FA5}">
                      <a16:colId xmlns:a16="http://schemas.microsoft.com/office/drawing/2014/main" val="1399968323"/>
                    </a:ext>
                  </a:extLst>
                </a:gridCol>
              </a:tblGrid>
              <a:tr h="6251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SONHO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831745"/>
                  </a:ext>
                </a:extLst>
              </a:tr>
              <a:tr h="3313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418708"/>
                  </a:ext>
                </a:extLst>
              </a:tr>
            </a:tbl>
          </a:graphicData>
        </a:graphic>
      </p:graphicFrame>
      <p:pic>
        <p:nvPicPr>
          <p:cNvPr id="29" name="Imagem 28">
            <a:extLst>
              <a:ext uri="{FF2B5EF4-FFF2-40B4-BE49-F238E27FC236}">
                <a16:creationId xmlns:a16="http://schemas.microsoft.com/office/drawing/2014/main" id="{EFA9BF57-5563-459E-98C6-5C5B2C213395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8" t="7165" r="12843" b="17271"/>
          <a:stretch/>
        </p:blipFill>
        <p:spPr bwMode="auto">
          <a:xfrm>
            <a:off x="8343973" y="4458135"/>
            <a:ext cx="2712720" cy="18884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Imagem 29">
            <a:extLst>
              <a:ext uri="{FF2B5EF4-FFF2-40B4-BE49-F238E27FC236}">
                <a16:creationId xmlns:a16="http://schemas.microsoft.com/office/drawing/2014/main" id="{FFE7CFDD-0D3C-4323-9A19-FB4EB4B84DC9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2" t="6645" b="53355"/>
          <a:stretch/>
        </p:blipFill>
        <p:spPr bwMode="auto">
          <a:xfrm rot="19322260">
            <a:off x="9892026" y="3187132"/>
            <a:ext cx="2228850" cy="939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4330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08FB495A-5637-4A21-8838-3EDE454D1CE1}"/>
              </a:ext>
            </a:extLst>
          </p:cNvPr>
          <p:cNvSpPr txBox="1"/>
          <p:nvPr/>
        </p:nvSpPr>
        <p:spPr>
          <a:xfrm>
            <a:off x="346228" y="1393890"/>
            <a:ext cx="112480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AGORA, </a:t>
            </a:r>
            <a:r>
              <a:rPr lang="pt-B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RESPONDA EM SEU CADERNO:</a:t>
            </a: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UcParenR"/>
            </a:pP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LETRA </a:t>
            </a:r>
            <a:r>
              <a:rPr lang="pt-B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 O MESMO SOM NAS DUAS PALAVRAS?</a:t>
            </a:r>
          </a:p>
          <a:p>
            <a:pPr marL="342900" indent="-342900">
              <a:buAutoNum type="alphaUcParenR"/>
            </a:pP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UcParenR"/>
            </a:pP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UcParenR"/>
            </a:pP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UcParenR"/>
            </a:pP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UcParenR"/>
            </a:pP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SONS A LETRA S TEM NAS PALAVRAS CASA E SONHO?</a:t>
            </a:r>
          </a:p>
          <a:p>
            <a:pPr marL="342900" indent="-342900">
              <a:buAutoNum type="alphaUcParenR"/>
            </a:pP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CASA:</a:t>
            </a:r>
          </a:p>
          <a:p>
            <a:pPr lvl="1"/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SONHO:</a:t>
            </a:r>
          </a:p>
          <a:p>
            <a:pPr marL="342900" indent="-342900">
              <a:buAutoNum type="alphaUcParenR"/>
            </a:pP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UcParenR"/>
            </a:pPr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UcParenR"/>
            </a:pPr>
            <a:r>
              <a:rPr lang="pt-BR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QUE </a:t>
            </a: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SOM DA LETRA S MUDOU DE UMA PALAVRA PARA OUTRA?</a:t>
            </a:r>
          </a:p>
          <a:p>
            <a:pPr lvl="1"/>
            <a:endParaRPr lang="pt-B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BD2E619-4777-469A-AEA8-400A2D9C3EE2}"/>
              </a:ext>
            </a:extLst>
          </p:cNvPr>
          <p:cNvSpPr txBox="1"/>
          <p:nvPr/>
        </p:nvSpPr>
        <p:spPr>
          <a:xfrm>
            <a:off x="455720" y="2405849"/>
            <a:ext cx="11280560" cy="7457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7E465CAA-B3AB-470C-AC01-37A97A66D342}"/>
              </a:ext>
            </a:extLst>
          </p:cNvPr>
          <p:cNvSpPr txBox="1"/>
          <p:nvPr/>
        </p:nvSpPr>
        <p:spPr>
          <a:xfrm>
            <a:off x="455720" y="5786367"/>
            <a:ext cx="11280560" cy="7457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CC095081-139E-4FB5-9E81-A89B3B866897}"/>
              </a:ext>
            </a:extLst>
          </p:cNvPr>
          <p:cNvSpPr txBox="1"/>
          <p:nvPr/>
        </p:nvSpPr>
        <p:spPr>
          <a:xfrm>
            <a:off x="1635292" y="3824978"/>
            <a:ext cx="51489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DB71B14-49F7-4163-B19F-055C577094DD}"/>
              </a:ext>
            </a:extLst>
          </p:cNvPr>
          <p:cNvSpPr txBox="1"/>
          <p:nvPr/>
        </p:nvSpPr>
        <p:spPr>
          <a:xfrm>
            <a:off x="1823203" y="4402869"/>
            <a:ext cx="49610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1084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169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22</cp:revision>
  <dcterms:created xsi:type="dcterms:W3CDTF">2020-03-26T18:29:34Z</dcterms:created>
  <dcterms:modified xsi:type="dcterms:W3CDTF">2020-04-03T19:31:10Z</dcterms:modified>
</cp:coreProperties>
</file>