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9" r:id="rId9"/>
    <p:sldId id="268" r:id="rId10"/>
    <p:sldId id="267" r:id="rId11"/>
    <p:sldId id="264" r:id="rId12"/>
    <p:sldId id="265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31D2DE-AE75-33BA-7486-BF3C1258F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21590CC-154A-F512-FC09-0A7F3A25B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FD4D00-C674-3DCB-52FD-6EF7DDFAA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9D5F-9445-4A34-9B59-9F724D3A0813}" type="datetimeFigureOut">
              <a:rPr lang="pt-BR" smtClean="0"/>
              <a:t>11/06/2026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8CBE83-D0BB-B2D7-88D3-A20C5C90D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69AA7F-EFB0-3D85-E2DF-3FA565F1F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2132-0528-4253-A7F0-8BE7089222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8964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A298F8-466F-935F-AA4F-55A224F31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82D1B51-8A65-92B9-E7A7-3FFF1A127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2C025F-0110-4549-88CB-911EC7B33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9D5F-9445-4A34-9B59-9F724D3A0813}" type="datetimeFigureOut">
              <a:rPr lang="pt-BR" smtClean="0"/>
              <a:t>11/06/2026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DFBAAC-5704-1645-BE03-66CC87FE1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2361B0-8BCF-12D4-B595-F5F32DC15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2132-0528-4253-A7F0-8BE7089222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205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0639E5-3642-3E58-6C12-13F7BD994A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6288855-EE99-897E-8D36-B422648CE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B8F9DE-0F1F-0B99-A653-8EBCF1B1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9D5F-9445-4A34-9B59-9F724D3A0813}" type="datetimeFigureOut">
              <a:rPr lang="pt-BR" smtClean="0"/>
              <a:t>11/06/2026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F06128-40DA-7496-79B7-094C8428B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484820A-3B58-AF5A-5909-118A5F2A3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2132-0528-4253-A7F0-8BE7089222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855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490F6C-8076-38A5-0D6C-287EA9059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DCB45D-72EF-7140-A396-3F0D053B6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272C6B-E2E5-2C85-3660-610EF5EF3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9D5F-9445-4A34-9B59-9F724D3A0813}" type="datetimeFigureOut">
              <a:rPr lang="pt-BR" smtClean="0"/>
              <a:t>11/06/2026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B3BFC5-CF6E-EE0B-8807-7FD766DF9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0826F4-2AC5-42FC-1E2A-EEC19A069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2132-0528-4253-A7F0-8BE7089222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8346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091CCD-42C1-3A63-4B4F-3CFA2D556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2216456-77F0-582B-EB14-C1F95161E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57618D-2F48-5BF7-7332-A8CF9A8E5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9D5F-9445-4A34-9B59-9F724D3A0813}" type="datetimeFigureOut">
              <a:rPr lang="pt-BR" smtClean="0"/>
              <a:t>11/06/2026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6D12DC-65EC-675A-4087-DF7A2E387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7E7525-E165-BE34-0BDF-CFB7931ED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2132-0528-4253-A7F0-8BE7089222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1213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3EB5F-2221-7272-4470-83B4E7BF8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2B9893-FC91-56BA-AC48-FCB24035DD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759325E-B681-4219-7AC6-18DAA7393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178341C-87B0-939A-16CB-D3B66CC54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9D5F-9445-4A34-9B59-9F724D3A0813}" type="datetimeFigureOut">
              <a:rPr lang="pt-BR" smtClean="0"/>
              <a:t>11/06/2026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58402E-68BE-DD01-6B2B-B4095DEE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30EB84E-31D7-4199-7CBF-07EB2F3C4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2132-0528-4253-A7F0-8BE7089222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65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CAC747-AB83-5E92-FABB-EA701EA58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F93F70A-B368-02DD-C1ED-F639E8D6E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6D2BA4F-C97C-5660-EC6C-A611ACEB1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D2EF1C6-837A-D2D4-C442-D4AD4B159E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EA257C2-CDE2-CC9D-4F82-BD949FB5D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FCE39A3-5535-4A61-9F30-784684B31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9D5F-9445-4A34-9B59-9F724D3A0813}" type="datetimeFigureOut">
              <a:rPr lang="pt-BR" smtClean="0"/>
              <a:t>11/06/2026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B9AA204-B725-2B66-3440-6D40D94B0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BD9B80B-67A2-D87C-6A89-5573AE27B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2132-0528-4253-A7F0-8BE7089222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7301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A1E2BE-111C-C2B4-8D46-7C9B35D5A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4626839-E82E-1445-4838-659EE24B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9D5F-9445-4A34-9B59-9F724D3A0813}" type="datetimeFigureOut">
              <a:rPr lang="pt-BR" smtClean="0"/>
              <a:t>11/06/2026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783E8D5-0E3B-406D-8813-CED070FFF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8EE7C44-14B4-8463-F83C-47F3969C0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2132-0528-4253-A7F0-8BE7089222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3681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47ADDCE-D44E-2AC4-3911-61A20EF1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9D5F-9445-4A34-9B59-9F724D3A0813}" type="datetimeFigureOut">
              <a:rPr lang="pt-BR" smtClean="0"/>
              <a:t>11/06/2026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4929D98-419A-2943-E9F5-FB17C8EEF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87E0354-FD51-25E2-B1FD-E93FF21D7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2132-0528-4253-A7F0-8BE7089222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5251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E6F298-A41E-5C8B-7F3C-F45765679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205EA8-6FDD-8AB8-6FD1-C94A262C6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C394F58-9C95-CB8A-7094-133A7B8349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1F1880-E17B-7004-6821-95A2D4954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9D5F-9445-4A34-9B59-9F724D3A0813}" type="datetimeFigureOut">
              <a:rPr lang="pt-BR" smtClean="0"/>
              <a:t>11/06/2026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224337F-5EB4-661E-DFE1-936F94F53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F28ABBA-6277-1FF1-2821-B817339FE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2132-0528-4253-A7F0-8BE7089222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5246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035704-C4F9-4A96-6BDE-A856AA954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2817FF4-59D4-EDA0-25CF-7143621E74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BE3248E-53B9-4FF4-900F-5DD110BDD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951CDDC-8AE0-014F-FEF6-2838F3921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9D5F-9445-4A34-9B59-9F724D3A0813}" type="datetimeFigureOut">
              <a:rPr lang="pt-BR" smtClean="0"/>
              <a:t>11/06/2026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7AFE9CE-6B5C-D3A3-B0F8-61546CC97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780A2E6-9F3B-B4E9-F6AD-AA0F903EE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2132-0528-4253-A7F0-8BE7089222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0943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1874241-E72B-48B0-BEB1-30020F200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8D5F3A6-6D44-5263-6D4E-3E46D762C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8E3E01-480B-BDDB-F21A-4BAAE89E16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C9D5F-9445-4A34-9B59-9F724D3A0813}" type="datetimeFigureOut">
              <a:rPr lang="pt-BR" smtClean="0"/>
              <a:t>11/06/2026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A1B2F84-CAE6-D339-69FD-BEE1A68FC2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3D4E53F-04ED-24BC-42B6-31732DEBF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52132-0528-4253-A7F0-8BE7089222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612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ormularios2.mec.gov.br/fne-coordenadoresdeforun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28840-5034-0D86-FC28-8F26FBD93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48857"/>
            <a:ext cx="9144000" cy="2387600"/>
          </a:xfrm>
        </p:spPr>
        <p:txBody>
          <a:bodyPr>
            <a:normAutofit/>
          </a:bodyPr>
          <a:lstStyle/>
          <a:p>
            <a:r>
              <a:rPr lang="pt-BR" sz="3600" b="1" dirty="0"/>
              <a:t>FÓRUM ESTADUAL DE EDUCAÇÃO </a:t>
            </a:r>
            <a:br>
              <a:rPr lang="pt-BR" sz="3600" b="1" dirty="0"/>
            </a:br>
            <a:r>
              <a:rPr lang="pt-BR" sz="3600" b="1" dirty="0"/>
              <a:t>DO ESPÍRITO SANTO – FEE-ES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7CF6C7-EFF6-32BB-15D0-C5C2AB0223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Reunião de Orientação aos Fóruns Municipais, Secretarias Municipais e coordenadores da etapa municipal/intermunicipal da CONAE 2024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1DFA8E7-D1E2-F723-36E7-F94D1B219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27" y="405577"/>
            <a:ext cx="3155903" cy="124942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367592A-5EB7-FB21-8443-3041047F8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174" y="5271484"/>
            <a:ext cx="2036770" cy="136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83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28840-5034-0D86-FC28-8F26FBD93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2314" y="0"/>
            <a:ext cx="7701913" cy="2127528"/>
          </a:xfrm>
        </p:spPr>
        <p:txBody>
          <a:bodyPr>
            <a:noAutofit/>
          </a:bodyPr>
          <a:lstStyle/>
          <a:p>
            <a:r>
              <a:rPr lang="pt-BR" sz="3600" dirty="0">
                <a:latin typeface="+mn-lt"/>
              </a:rPr>
              <a:t>No site da SEDU há um </a:t>
            </a:r>
            <a:r>
              <a:rPr lang="pt-BR" sz="3600" i="1" dirty="0">
                <a:latin typeface="+mn-lt"/>
              </a:rPr>
              <a:t>link</a:t>
            </a:r>
            <a:r>
              <a:rPr lang="pt-BR" sz="3600" dirty="0">
                <a:latin typeface="+mn-lt"/>
              </a:rPr>
              <a:t>  de informações sobre a CONAE 2024 com:</a:t>
            </a:r>
            <a:br>
              <a:rPr lang="pt-BR" sz="4000" dirty="0"/>
            </a:br>
            <a:endParaRPr lang="pt-BR" sz="40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7CF6C7-EFF6-32BB-15D0-C5C2AB022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847" y="1922510"/>
            <a:ext cx="5294003" cy="3569130"/>
          </a:xfrm>
        </p:spPr>
        <p:txBody>
          <a:bodyPr>
            <a:normAutofit lnSpcReduction="10000"/>
          </a:bodyPr>
          <a:lstStyle/>
          <a:p>
            <a:endParaRPr lang="pt-B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/>
              <a:t>Regimento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/>
              <a:t>Relação de Delegados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/>
              <a:t>Orientações para a organização das etapas preparatórias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/>
              <a:t>Documento Referência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/>
              <a:t>E-mail para contato em caso de dúvidas: </a:t>
            </a:r>
            <a:r>
              <a:rPr lang="pt-BR" dirty="0">
                <a:solidFill>
                  <a:schemeClr val="accent1"/>
                </a:solidFill>
              </a:rPr>
              <a:t>duvidasconae@sedu.es.gov.br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1DFA8E7-D1E2-F723-36E7-F94D1B219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49" y="142612"/>
            <a:ext cx="2633501" cy="104260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367592A-5EB7-FB21-8443-3041047F8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7398" y="5465054"/>
            <a:ext cx="2036770" cy="136636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BCCD017-626C-C3C4-DEBF-C429BD838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635" y="1778262"/>
            <a:ext cx="668655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39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1DFA8E7-D1E2-F723-36E7-F94D1B219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24" y="83417"/>
            <a:ext cx="2298583" cy="91000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367592A-5EB7-FB21-8443-3041047F8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174" y="5271484"/>
            <a:ext cx="2036770" cy="136636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CECA1B8-3821-0734-A7B9-A34C5A3C7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1037" y="731713"/>
            <a:ext cx="5738071" cy="584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09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28840-5034-0D86-FC28-8F26FBD93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3057" y="406400"/>
            <a:ext cx="9144000" cy="2387600"/>
          </a:xfrm>
        </p:spPr>
        <p:txBody>
          <a:bodyPr>
            <a:normAutofit/>
          </a:bodyPr>
          <a:lstStyle/>
          <a:p>
            <a:r>
              <a:rPr lang="pt-BR" sz="5400" b="1" dirty="0"/>
              <a:t>Obrigada</a:t>
            </a:r>
            <a:br>
              <a:rPr lang="pt-BR" sz="3600" b="1" dirty="0"/>
            </a:br>
            <a:endParaRPr lang="pt-BR" sz="36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7CF6C7-EFF6-32BB-15D0-C5C2AB0223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Fórum Estadual de Educação do Espírito Santo</a:t>
            </a:r>
          </a:p>
          <a:p>
            <a:r>
              <a:rPr lang="pt-BR" dirty="0"/>
              <a:t>FEE-ES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1DFA8E7-D1E2-F723-36E7-F94D1B219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56" y="128740"/>
            <a:ext cx="2642533" cy="104617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367592A-5EB7-FB21-8443-3041047F8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174" y="5271484"/>
            <a:ext cx="2036770" cy="136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22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28840-5034-0D86-FC28-8F26FBD93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3271" y="3585827"/>
            <a:ext cx="8135679" cy="2387600"/>
          </a:xfrm>
        </p:spPr>
        <p:txBody>
          <a:bodyPr>
            <a:normAutofit fontScale="90000"/>
          </a:bodyPr>
          <a:lstStyle/>
          <a:p>
            <a:pPr algn="l"/>
            <a:r>
              <a:rPr lang="pt-BR" sz="3600" b="1" dirty="0"/>
              <a:t>Pauta: </a:t>
            </a:r>
            <a:br>
              <a:rPr lang="pt-BR" sz="3600" b="1" dirty="0"/>
            </a:br>
            <a:r>
              <a:rPr lang="pt-BR" sz="3600" b="1" dirty="0"/>
              <a:t>1- Abertura </a:t>
            </a:r>
            <a:br>
              <a:rPr lang="pt-BR" sz="3600" b="1" dirty="0"/>
            </a:br>
            <a:r>
              <a:rPr lang="pt-BR" sz="3600" b="1" dirty="0"/>
              <a:t>2- Tema central e objetivos da CONAE 2024</a:t>
            </a:r>
            <a:br>
              <a:rPr lang="pt-BR" sz="3600" b="1" dirty="0"/>
            </a:br>
            <a:r>
              <a:rPr lang="pt-BR" sz="3600" b="1" dirty="0"/>
              <a:t>3- Eixos fundamentais</a:t>
            </a:r>
            <a:br>
              <a:rPr lang="pt-BR" sz="3600" b="1" dirty="0"/>
            </a:br>
            <a:r>
              <a:rPr lang="pt-BR" sz="3600" b="1" dirty="0"/>
              <a:t>4- Como trabalhar as emendas a partir do Documento Referência?</a:t>
            </a:r>
            <a:br>
              <a:rPr lang="pt-BR" sz="3600" b="1" dirty="0"/>
            </a:br>
            <a:r>
              <a:rPr lang="pt-BR" sz="3600" b="1" dirty="0"/>
              <a:t>5- Como enviar os documentos produzidos nas Conferências municipais/intermunicipais?</a:t>
            </a:r>
            <a:br>
              <a:rPr lang="pt-BR" sz="3600" b="1" dirty="0"/>
            </a:br>
            <a:r>
              <a:rPr lang="pt-BR" sz="3600" b="1" dirty="0"/>
              <a:t>6- Data do lançamento da CONAE ES 2024</a:t>
            </a:r>
            <a:br>
              <a:rPr lang="pt-BR" sz="3600" b="1" dirty="0"/>
            </a:br>
            <a:b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3600" b="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1DFA8E7-D1E2-F723-36E7-F94D1B219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27" y="405577"/>
            <a:ext cx="3155903" cy="124942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367592A-5EB7-FB21-8443-3041047F8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2098" y="5491640"/>
            <a:ext cx="2036770" cy="136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67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28840-5034-0D86-FC28-8F26FBD93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4232" y="205762"/>
            <a:ext cx="7606018" cy="2387600"/>
          </a:xfrm>
        </p:spPr>
        <p:txBody>
          <a:bodyPr>
            <a:normAutofit/>
          </a:bodyPr>
          <a:lstStyle/>
          <a:p>
            <a:r>
              <a:rPr lang="pt-B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 central</a:t>
            </a:r>
            <a:r>
              <a:rPr lang="pt-B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delimitado pelo Fórum é </a:t>
            </a:r>
            <a:r>
              <a:rPr lang="pt-BR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Plano Nacional de Educação (2024/ 2034) - política de Estado para a garantia da educação como direito humano, com justiça social e desenvolvimento socioambiental sustentável</a:t>
            </a:r>
            <a:r>
              <a:rPr lang="pt-BR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pt-B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20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7CF6C7-EFF6-32BB-15D0-C5C2AB022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9658" y="2593362"/>
            <a:ext cx="9144000" cy="3438321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Objetivos</a:t>
            </a:r>
            <a:r>
              <a:rPr lang="pt-BR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a CONAE 2024: 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romanUcPeriod"/>
            </a:pPr>
            <a:r>
              <a:rPr lang="pt-BR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avaliar a execução do PNE vigente; 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romanUcPeriod"/>
            </a:pPr>
            <a:r>
              <a:rPr lang="pt-BR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subsidiar a elaboração do PNE, decênio 2024-2034; 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romanUcPeriod"/>
            </a:pPr>
            <a:r>
              <a:rPr lang="pt-BR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contribuir com a identificação dos problemas e das necessidades educacionais; e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romanUcPeriod"/>
            </a:pPr>
            <a:r>
              <a:rPr lang="pt-BR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produzir referências para orientar a formulação e a implementação dos planos de educação estaduais, distrital e municipais, articulados ao PNE, decênio 2024/ 2034, com vistas ao fortalecimento da cooperação federativa em educação e do regime de colaboração entre os sistemas.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1DFA8E7-D1E2-F723-36E7-F94D1B219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24" y="99108"/>
            <a:ext cx="2631457" cy="104179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367592A-5EB7-FB21-8443-3041047F8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620" y="5414097"/>
            <a:ext cx="2036770" cy="136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28840-5034-0D86-FC28-8F26FBD93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3263" y="1912690"/>
            <a:ext cx="9144000" cy="4815281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Eixo 1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O PNE como articulador do Sistema Nacional de Educação, sua vinculação aos planos decenais estaduais, distrital e municipais de educação, em prol das ações integradas e intersetoriais, em regime de colaboração </a:t>
            </a:r>
            <a:r>
              <a:rPr lang="pt-B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interfederativa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b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Eixo 2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A garantia do direito de todas as pessoas à educação de qualidade social, com acesso, permanência e conclusão, em todos os níveis, etapas e modalidades, nos diferentes contextos e territórios; </a:t>
            </a:r>
            <a:b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Eixo 3 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Educação, Direitos Humanos, Inclusão e Diversidade - equidade e justiça social na garantia do direito à educação para todos e o combate às diferentes e novas formas de desigualdade, discriminação e violência;</a:t>
            </a:r>
            <a:b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Eixo 4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Gestão democrática e educação de qualidade - regulamentação, monitoramento, avaliação, órgãos e mecanismos de controle e participação social nos processos e espaços de decisão; </a:t>
            </a:r>
            <a:b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Eixo 5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Valorização de profissionais da educação - garantia do direito à formação inicial e continuada de qualidade, ao piso salarial e carreira e às condições para o exercício da profissão e saúde; </a:t>
            </a:r>
            <a:b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Eixo 6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Financiamento público da educação pública, com controle social e garantia das condições adequadas para a qualidade social da educação, visando à democratização do acesso e da permanência; e</a:t>
            </a:r>
            <a:b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Eixo 7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Educação comprometida com a justiça social, a proteção da biodiversidade, o desenvolvimento socioambiental sustentável para a garantia de uma vida com qualidade no planeta e o enfrentamento das desigualdades e da pobreza.</a:t>
            </a:r>
            <a:endParaRPr lang="pt-BR" sz="3600" b="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1DFA8E7-D1E2-F723-36E7-F94D1B219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0" y="25627"/>
            <a:ext cx="2070106" cy="81955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367592A-5EB7-FB21-8443-3041047F8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7548" y="5361611"/>
            <a:ext cx="2036770" cy="136636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5C1D4FE-C3F8-6499-E1A8-215D86E77CCD}"/>
              </a:ext>
            </a:extLst>
          </p:cNvPr>
          <p:cNvSpPr txBox="1"/>
          <p:nvPr/>
        </p:nvSpPr>
        <p:spPr>
          <a:xfrm>
            <a:off x="4249312" y="227896"/>
            <a:ext cx="2359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EIXOS FUNDAMENTAIS</a:t>
            </a:r>
          </a:p>
        </p:txBody>
      </p:sp>
    </p:spTree>
    <p:extLst>
      <p:ext uri="{BB962C8B-B14F-4D97-AF65-F5344CB8AC3E}">
        <p14:creationId xmlns:p14="http://schemas.microsoft.com/office/powerpoint/2010/main" val="2420548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47CF6C7-EFF6-32BB-15D0-C5C2AB022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056" y="1522468"/>
            <a:ext cx="10057246" cy="5115376"/>
          </a:xfrm>
        </p:spPr>
        <p:txBody>
          <a:bodyPr>
            <a:normAutofit lnSpcReduction="10000"/>
          </a:bodyPr>
          <a:lstStyle/>
          <a:p>
            <a:pPr algn="l"/>
            <a:r>
              <a:rPr lang="pt-BR" dirty="0">
                <a:solidFill>
                  <a:srgbClr val="202124"/>
                </a:solidFill>
                <a:latin typeface="docs-Roboto"/>
              </a:rPr>
              <a:t>As proposições de emendas ao</a:t>
            </a:r>
            <a:r>
              <a:rPr lang="pt-BR" b="0" i="0" dirty="0">
                <a:solidFill>
                  <a:srgbClr val="202124"/>
                </a:solidFill>
                <a:effectLst/>
                <a:latin typeface="docs-Roboto"/>
              </a:rPr>
              <a:t> Documento Referência serão trabalhadas nas etapas municipais/intermunicipais e estadual da CONAE 2024 por meio de cores: </a:t>
            </a:r>
          </a:p>
          <a:p>
            <a:pPr algn="l"/>
            <a:r>
              <a:rPr lang="pt-BR" sz="2300" b="0" i="0" dirty="0">
                <a:solidFill>
                  <a:srgbClr val="00B050"/>
                </a:solidFill>
                <a:effectLst/>
                <a:latin typeface="docs-Roboto"/>
              </a:rPr>
              <a:t>• Aditivas: quando acrescenta um termo ou parte, complementando o texto do parágrafo, marcadas em VERDE;</a:t>
            </a:r>
          </a:p>
          <a:p>
            <a:pPr algn="l"/>
            <a:r>
              <a:rPr lang="pt-BR" sz="2300" b="0" i="0" dirty="0">
                <a:solidFill>
                  <a:srgbClr val="FF0000"/>
                </a:solidFill>
                <a:effectLst/>
                <a:latin typeface="docs-Roboto"/>
              </a:rPr>
              <a:t>• Supressivas (parciais ou totais): quando é proposta a supressão de uma parte o todo o parágrafo, marcadas em VERMELHO;</a:t>
            </a:r>
          </a:p>
          <a:p>
            <a:pPr algn="l"/>
            <a:r>
              <a:rPr lang="pt-BR" sz="2300" b="0" i="0" dirty="0">
                <a:solidFill>
                  <a:srgbClr val="0000FF"/>
                </a:solidFill>
                <a:effectLst/>
                <a:latin typeface="docs-Roboto"/>
              </a:rPr>
              <a:t>• Substitutivas: quando suprime um termo ou parte do parágrafo, marcada em VERMELHO e substitui por novo termo ou parte, marcada em AZUL;</a:t>
            </a:r>
          </a:p>
          <a:p>
            <a:pPr algn="l"/>
            <a:r>
              <a:rPr lang="pt-BR" sz="2300" i="0" dirty="0">
                <a:solidFill>
                  <a:srgbClr val="FF9900"/>
                </a:solidFill>
                <a:effectLst/>
                <a:latin typeface="docs-Roboto"/>
              </a:rPr>
              <a:t>• Aglutinativas (parágrafo novo): quando adiciona PROPOSIÇÕES não contidas nas proposições do Eixo, marcada em LARANJA</a:t>
            </a:r>
          </a:p>
          <a:p>
            <a:pPr algn="l"/>
            <a:r>
              <a:rPr lang="pt-BR" b="0" i="0" dirty="0">
                <a:solidFill>
                  <a:srgbClr val="202124"/>
                </a:solidFill>
                <a:effectLst/>
                <a:latin typeface="docs-Roboto"/>
              </a:rPr>
              <a:t>O arquivo do Documento Referência </a:t>
            </a:r>
            <a:r>
              <a:rPr lang="pt-BR" b="1" i="0" dirty="0">
                <a:solidFill>
                  <a:srgbClr val="202124"/>
                </a:solidFill>
                <a:effectLst/>
                <a:latin typeface="docs-Roboto"/>
              </a:rPr>
              <a:t>já adaptado</a:t>
            </a:r>
            <a:r>
              <a:rPr lang="pt-BR" b="0" i="0" dirty="0">
                <a:solidFill>
                  <a:srgbClr val="202124"/>
                </a:solidFill>
                <a:effectLst/>
                <a:latin typeface="docs-Roboto"/>
              </a:rPr>
              <a:t>, para ser trabalhado por meio de cores, será encaminhado aos municípios pela UNDIME, em formato </a:t>
            </a:r>
            <a:r>
              <a:rPr lang="pt-BR" b="0" i="1" dirty="0" err="1">
                <a:solidFill>
                  <a:srgbClr val="202124"/>
                </a:solidFill>
                <a:effectLst/>
                <a:latin typeface="docs-Roboto"/>
              </a:rPr>
              <a:t>excel</a:t>
            </a:r>
            <a:r>
              <a:rPr lang="pt-BR" b="0" i="1" dirty="0">
                <a:solidFill>
                  <a:srgbClr val="202124"/>
                </a:solidFill>
                <a:effectLst/>
                <a:latin typeface="docs-Roboto"/>
              </a:rPr>
              <a:t>,</a:t>
            </a:r>
            <a:r>
              <a:rPr lang="pt-BR" b="0" i="0" dirty="0">
                <a:solidFill>
                  <a:srgbClr val="202124"/>
                </a:solidFill>
                <a:effectLst/>
                <a:latin typeface="docs-Roboto"/>
              </a:rPr>
              <a:t> até às 17h de hoje. </a:t>
            </a:r>
          </a:p>
          <a:p>
            <a:pPr algn="l"/>
            <a:endParaRPr lang="pt-BR" b="0" i="0" dirty="0">
              <a:solidFill>
                <a:srgbClr val="202124"/>
              </a:solidFill>
              <a:effectLst/>
              <a:latin typeface="docs-Roboto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1DFA8E7-D1E2-F723-36E7-F94D1B219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02" y="93731"/>
            <a:ext cx="2365906" cy="93666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367592A-5EB7-FB21-8443-3041047F8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174" y="5271484"/>
            <a:ext cx="2036770" cy="136636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886566D-AC2D-1A42-F065-A9C37147AB82}"/>
              </a:ext>
            </a:extLst>
          </p:cNvPr>
          <p:cNvSpPr txBox="1"/>
          <p:nvPr/>
        </p:nvSpPr>
        <p:spPr>
          <a:xfrm>
            <a:off x="2635785" y="322139"/>
            <a:ext cx="8019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Como trabalhar as emendas a partir do documento referência?</a:t>
            </a:r>
          </a:p>
        </p:txBody>
      </p:sp>
    </p:spTree>
    <p:extLst>
      <p:ext uri="{BB962C8B-B14F-4D97-AF65-F5344CB8AC3E}">
        <p14:creationId xmlns:p14="http://schemas.microsoft.com/office/powerpoint/2010/main" val="1696049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47CF6C7-EFF6-32BB-15D0-C5C2AB0223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2BC7CBC-F53C-3E07-A117-C6723E59F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78" y="326396"/>
            <a:ext cx="11967643" cy="620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36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28840-5034-0D86-FC28-8F26FBD93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0979" y="344085"/>
            <a:ext cx="8423367" cy="1366361"/>
          </a:xfrm>
        </p:spPr>
        <p:txBody>
          <a:bodyPr>
            <a:normAutofit/>
          </a:bodyPr>
          <a:lstStyle/>
          <a:p>
            <a:r>
              <a:rPr lang="pt-BR" sz="3600" b="1" dirty="0"/>
              <a:t>Como enviar os documentos produzidos nas Conferências municipais/intermunicipais?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7CF6C7-EFF6-32BB-15D0-C5C2AB022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507" y="2038525"/>
            <a:ext cx="10133901" cy="4093827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pt-BR" b="0" i="0" dirty="0">
                <a:solidFill>
                  <a:srgbClr val="202124"/>
                </a:solidFill>
                <a:effectLst/>
                <a:latin typeface="docs-Roboto"/>
              </a:rPr>
              <a:t>As deliberações resultantes das conferências municipais serão encaminhadas para a etapa estadual e posteriormente compiladas no Documento Base, que será objeto de discussão e deliberação na etapa nacional, em janeiro de 2024, em Brasília (DF).</a:t>
            </a:r>
          </a:p>
          <a:p>
            <a:pPr algn="l"/>
            <a:r>
              <a:rPr lang="pt-BR" dirty="0">
                <a:solidFill>
                  <a:srgbClr val="202124"/>
                </a:solidFill>
                <a:latin typeface="docs-Roboto"/>
              </a:rPr>
              <a:t>Para envio do arquivo do Documento Referência com as proposições de emendas das Conferências municipais/intermunicipais será disponibilizado um formulário </a:t>
            </a:r>
            <a:r>
              <a:rPr lang="pt-BR" i="1" dirty="0">
                <a:solidFill>
                  <a:srgbClr val="202124"/>
                </a:solidFill>
                <a:latin typeface="docs-Roboto"/>
              </a:rPr>
              <a:t>Google </a:t>
            </a:r>
            <a:r>
              <a:rPr lang="pt-BR" i="1" dirty="0" err="1">
                <a:solidFill>
                  <a:srgbClr val="202124"/>
                </a:solidFill>
                <a:latin typeface="docs-Roboto"/>
              </a:rPr>
              <a:t>Forms</a:t>
            </a:r>
            <a:r>
              <a:rPr lang="pt-BR" dirty="0">
                <a:solidFill>
                  <a:srgbClr val="202124"/>
                </a:solidFill>
                <a:latin typeface="docs-Roboto"/>
              </a:rPr>
              <a:t> para cada conferência realizada. Ou seja, municípios que optaram por Conferências intermunicipais enviam apenas um arquivo compilado do Documento Referência. </a:t>
            </a:r>
          </a:p>
          <a:p>
            <a:pPr algn="l"/>
            <a:r>
              <a:rPr lang="pt-BR" b="0" i="0" dirty="0">
                <a:solidFill>
                  <a:srgbClr val="202124"/>
                </a:solidFill>
                <a:effectLst/>
                <a:latin typeface="docs-Roboto"/>
              </a:rPr>
              <a:t>A UNDIME encaminhará o </a:t>
            </a:r>
            <a:r>
              <a:rPr lang="pt-BR" b="0" i="1" dirty="0">
                <a:solidFill>
                  <a:srgbClr val="202124"/>
                </a:solidFill>
                <a:effectLst/>
                <a:latin typeface="docs-Roboto"/>
              </a:rPr>
              <a:t>link </a:t>
            </a:r>
            <a:r>
              <a:rPr lang="pt-BR" b="0" i="0" dirty="0">
                <a:solidFill>
                  <a:srgbClr val="202124"/>
                </a:solidFill>
                <a:effectLst/>
                <a:latin typeface="docs-Roboto"/>
              </a:rPr>
              <a:t>do </a:t>
            </a:r>
            <a:r>
              <a:rPr lang="pt-BR" dirty="0">
                <a:solidFill>
                  <a:srgbClr val="202124"/>
                </a:solidFill>
                <a:latin typeface="docs-Roboto"/>
              </a:rPr>
              <a:t>formulário </a:t>
            </a:r>
            <a:r>
              <a:rPr lang="pt-BR" i="1" dirty="0">
                <a:solidFill>
                  <a:srgbClr val="202124"/>
                </a:solidFill>
                <a:latin typeface="docs-Roboto"/>
              </a:rPr>
              <a:t>Google </a:t>
            </a:r>
            <a:r>
              <a:rPr lang="pt-BR" i="1" dirty="0" err="1">
                <a:solidFill>
                  <a:srgbClr val="202124"/>
                </a:solidFill>
                <a:latin typeface="docs-Roboto"/>
              </a:rPr>
              <a:t>Forms</a:t>
            </a:r>
            <a:r>
              <a:rPr lang="pt-BR" dirty="0">
                <a:solidFill>
                  <a:srgbClr val="202124"/>
                </a:solidFill>
                <a:latin typeface="docs-Roboto"/>
              </a:rPr>
              <a:t> para os municípios até às 17h de hoje.</a:t>
            </a:r>
          </a:p>
          <a:p>
            <a:pPr algn="l"/>
            <a:r>
              <a:rPr lang="pt-BR" b="1" i="0" dirty="0">
                <a:solidFill>
                  <a:srgbClr val="202124"/>
                </a:solidFill>
                <a:effectLst/>
                <a:latin typeface="docs-Roboto"/>
              </a:rPr>
              <a:t>10 de novembro de 2023: data limite para envio dos documentos produzidos nas conferências</a:t>
            </a:r>
            <a:br>
              <a:rPr lang="pt-BR" b="0" i="0" dirty="0">
                <a:solidFill>
                  <a:srgbClr val="202124"/>
                </a:solidFill>
                <a:effectLst/>
                <a:latin typeface="docs-Roboto"/>
              </a:rPr>
            </a:br>
            <a:endParaRPr lang="pt-BR" b="0" i="0" dirty="0">
              <a:solidFill>
                <a:srgbClr val="202124"/>
              </a:solidFill>
              <a:effectLst/>
              <a:latin typeface="docs-Roboto"/>
            </a:endParaRP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1DFA8E7-D1E2-F723-36E7-F94D1B219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49" y="142612"/>
            <a:ext cx="2633501" cy="104260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367592A-5EB7-FB21-8443-3041047F8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7398" y="5491640"/>
            <a:ext cx="2036770" cy="136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59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28840-5034-0D86-FC28-8F26FBD93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0979" y="344085"/>
            <a:ext cx="8423367" cy="1366361"/>
          </a:xfrm>
        </p:spPr>
        <p:txBody>
          <a:bodyPr>
            <a:normAutofit/>
          </a:bodyPr>
          <a:lstStyle/>
          <a:p>
            <a:r>
              <a:rPr lang="pt-BR" sz="3600" b="1" dirty="0"/>
              <a:t>Como enviar os documentos produzidos nas Conferências municipais/intermunicipais?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7CF6C7-EFF6-32BB-15D0-C5C2AB022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507" y="1710446"/>
            <a:ext cx="10133901" cy="5004941"/>
          </a:xfrm>
        </p:spPr>
        <p:txBody>
          <a:bodyPr>
            <a:normAutofit fontScale="92500"/>
          </a:bodyPr>
          <a:lstStyle/>
          <a:p>
            <a:pPr algn="l"/>
            <a:r>
              <a:rPr lang="pt-BR" b="0" i="0" dirty="0">
                <a:solidFill>
                  <a:srgbClr val="202124"/>
                </a:solidFill>
                <a:effectLst/>
                <a:latin typeface="docs-Roboto"/>
              </a:rPr>
              <a:t>As deliberações resultantes das conferências municipais serão encaminhadas para a etapa estadual e posteriormente compiladas no Documento Base, que será objeto de discussão e deliberação na etapa nacional, em janeiro de 2024, em Brasília (DF).</a:t>
            </a:r>
          </a:p>
          <a:p>
            <a:pPr algn="l"/>
            <a:r>
              <a:rPr lang="pt-BR" b="0" i="0" dirty="0">
                <a:solidFill>
                  <a:srgbClr val="202124"/>
                </a:solidFill>
                <a:effectLst/>
                <a:latin typeface="docs-Roboto"/>
              </a:rPr>
              <a:t>O </a:t>
            </a:r>
            <a:r>
              <a:rPr lang="pt-BR" dirty="0"/>
              <a:t>Ofício FNE n o 114/2023/FNE/CGSNE/SASE/MEC orienta sobre o envio dos </a:t>
            </a:r>
            <a:r>
              <a:rPr lang="pt-BR" sz="2400" b="1" dirty="0"/>
              <a:t>documentos produzidos nas Conferências municipais/intermunicipais. </a:t>
            </a:r>
            <a:endParaRPr lang="pt-BR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/>
            <a:r>
              <a:rPr lang="pt-BR" dirty="0"/>
              <a:t>Nessa direção, os Processos de Registro de Delegados e Envio de Resultados das Conferências serão realizados por meio da “Plataforma Virtual da Conae 2024”, que irá coletar informações, processar dados, permitir consultas e gerar relatórios, para a organização dos grupos de Delegados/as e para a sistematização de propostas de emendas ao Documento Referência da Conae 2024.</a:t>
            </a:r>
          </a:p>
          <a:p>
            <a:pPr algn="l"/>
            <a:r>
              <a:rPr lang="pt-BR" dirty="0"/>
              <a:t>Para a autorização de acesso à Plataforma, primeiramente, será realizado o Cadastramento dos/as Coordenadores/as dos Fóruns por meio do link </a:t>
            </a:r>
          </a:p>
          <a:p>
            <a:pPr algn="l"/>
            <a:r>
              <a:rPr lang="en-US" dirty="0">
                <a:solidFill>
                  <a:schemeClr val="accent1"/>
                </a:solidFill>
              </a:rPr>
              <a:t>https://docs.google.com/document/d/1jCSqSXSPInx8C2J7GPFcax-jdF9kQmvO MYM0Lo-_5To/</a:t>
            </a:r>
            <a:r>
              <a:rPr lang="en-US" dirty="0" err="1">
                <a:solidFill>
                  <a:schemeClr val="accent1"/>
                </a:solidFill>
              </a:rPr>
              <a:t>edit?usp</a:t>
            </a:r>
            <a:r>
              <a:rPr lang="en-US" dirty="0">
                <a:solidFill>
                  <a:schemeClr val="accent1"/>
                </a:solidFill>
              </a:rPr>
              <a:t>=sharing</a:t>
            </a:r>
          </a:p>
          <a:p>
            <a:pPr algn="l"/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1DFA8E7-D1E2-F723-36E7-F94D1B219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49" y="142612"/>
            <a:ext cx="2633501" cy="104260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367592A-5EB7-FB21-8443-3041047F8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7398" y="5491640"/>
            <a:ext cx="2036770" cy="136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8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28840-5034-0D86-FC28-8F26FBD93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3386" y="269645"/>
            <a:ext cx="6326510" cy="1366361"/>
          </a:xfrm>
        </p:spPr>
        <p:txBody>
          <a:bodyPr>
            <a:normAutofit/>
          </a:bodyPr>
          <a:lstStyle/>
          <a:p>
            <a:r>
              <a:rPr lang="pt-BR" sz="3600" b="1" dirty="0"/>
              <a:t>Importante!!!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7CF6C7-EFF6-32BB-15D0-C5C2AB022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8236" y="2026641"/>
            <a:ext cx="8601514" cy="4621988"/>
          </a:xfrm>
        </p:spPr>
        <p:txBody>
          <a:bodyPr>
            <a:normAutofit/>
          </a:bodyPr>
          <a:lstStyle/>
          <a:p>
            <a:pPr algn="l"/>
            <a:r>
              <a:rPr lang="pt-BR" sz="2500" dirty="0"/>
              <a:t>Dada a exiguidade de prazos solicitamos que o Cadastramento dos/as Coordenadores/as seja realizado ainda hoje (20 de outubro de 2023), por meio do cadastro online disponível em:</a:t>
            </a:r>
          </a:p>
          <a:p>
            <a:pPr algn="l"/>
            <a:r>
              <a:rPr lang="pt-BR" sz="2500" dirty="0"/>
              <a:t> </a:t>
            </a:r>
            <a:r>
              <a:rPr lang="pt-BR" sz="2500" dirty="0">
                <a:solidFill>
                  <a:schemeClr val="accent1"/>
                </a:solidFill>
                <a:hlinkClick r:id="rId2"/>
              </a:rPr>
              <a:t>https://formularios2.mec.gov.br/fne-coordenadoresdeforuns</a:t>
            </a:r>
            <a:endParaRPr lang="pt-BR" sz="2500" dirty="0">
              <a:solidFill>
                <a:schemeClr val="accent1"/>
              </a:solidFill>
            </a:endParaRPr>
          </a:p>
          <a:p>
            <a:pPr algn="l"/>
            <a:r>
              <a:rPr lang="pt-BR" sz="2500" dirty="0"/>
              <a:t>Os/as Coordenadores/as que preencherem o cadastro e que tiverem a documentação validada pela equipe de apoio técnico, receberão por e-mail, em até 48h, um informe de “Cadastro Validado”, contendo o caminho de acesso à Plataforma. Caso haja alguma dificuldade para abrir ou visualizar os arquivos enviados, a equipe entrará em contato com o/a Coordenador/a.</a:t>
            </a:r>
            <a:endParaRPr lang="pt-BR" sz="2500" dirty="0">
              <a:solidFill>
                <a:schemeClr val="accent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1DFA8E7-D1E2-F723-36E7-F94D1B219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49" y="142612"/>
            <a:ext cx="2633501" cy="104260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367592A-5EB7-FB21-8443-3041047F8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7398" y="5491640"/>
            <a:ext cx="2036770" cy="136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461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1127</Words>
  <Application>Microsoft Office PowerPoint</Application>
  <PresentationFormat>Widescreen</PresentationFormat>
  <Paragraphs>43</Paragraphs>
  <Slides>12</Slides>
  <Notes>0</Notes>
  <HiddenSlides>1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docs-Roboto</vt:lpstr>
      <vt:lpstr>Tema do Office</vt:lpstr>
      <vt:lpstr>FÓRUM ESTADUAL DE EDUCAÇÃO  DO ESPÍRITO SANTO – FEE-ES</vt:lpstr>
      <vt:lpstr>Pauta:  1- Abertura  2- Tema central e objetivos da CONAE 2024 3- Eixos fundamentais 4- Como trabalhar as emendas a partir do Documento Referência? 5- Como enviar os documentos produzidos nas Conferências municipais/intermunicipais? 6- Data do lançamento da CONAE ES 2024  </vt:lpstr>
      <vt:lpstr>O tema central delimitado pelo Fórum é Plano Nacional de Educação (2024/ 2034) - política de Estado para a garantia da educação como direito humano, com justiça social e desenvolvimento socioambiental sustentável. </vt:lpstr>
      <vt:lpstr>Eixo 1 - O PNE como articulador do Sistema Nacional de Educação, sua vinculação aos planos decenais estaduais, distrital e municipais de educação, em prol das ações integradas e intersetoriais, em regime de colaboração interfederativa;   Eixo 2 - A garantia do direito de todas as pessoas à educação de qualidade social, com acesso, permanência e conclusão, em todos os níveis, etapas e modalidades, nos diferentes contextos e territórios;   Eixo 3 - Educação, Direitos Humanos, Inclusão e Diversidade - equidade e justiça social na garantia do direito à educação para todos e o combate às diferentes e novas formas de desigualdade, discriminação e violência;   Eixo 4 - Gestão democrática e educação de qualidade - regulamentação, monitoramento, avaliação, órgãos e mecanismos de controle e participação social nos processos e espaços de decisão;   Eixo 5 - Valorização de profissionais da educação - garantia do direito à formação inicial e continuada de qualidade, ao piso salarial e carreira e às condições para o exercício da profissão e saúde;   Eixo 6 - Financiamento público da educação pública, com controle social e garantia das condições adequadas para a qualidade social da educação, visando à democratização do acesso e da permanência; e   Eixo 7 - Educação comprometida com a justiça social, a proteção da biodiversidade, o desenvolvimento socioambiental sustentável para a garantia de uma vida com qualidade no planeta e o enfrentamento das desigualdades e da pobreza.</vt:lpstr>
      <vt:lpstr>Apresentação do PowerPoint</vt:lpstr>
      <vt:lpstr>Apresentação do PowerPoint</vt:lpstr>
      <vt:lpstr>Como enviar os documentos produzidos nas Conferências municipais/intermunicipais?</vt:lpstr>
      <vt:lpstr>Como enviar os documentos produzidos nas Conferências municipais/intermunicipais?</vt:lpstr>
      <vt:lpstr>Importante!!!</vt:lpstr>
      <vt:lpstr>No site da SEDU há um link  de informações sobre a CONAE 2024 com: </vt:lpstr>
      <vt:lpstr>Apresentação do PowerPoint</vt:lpstr>
      <vt:lpstr>Obrigada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FÓRUM ESTADUAL DE EDUCAÇÃO  DO ESPÍRITO SANTO – FEE-ES</dc:title>
  <dc:creator>Priscila Pereira de Aquino</dc:creator>
  <cp:lastModifiedBy>Ivana Brito Lima</cp:lastModifiedBy>
  <cp:revision>6</cp:revision>
  <dcterms:created xsi:type="dcterms:W3CDTF">2023-10-19T18:38:48Z</dcterms:created>
  <dcterms:modified xsi:type="dcterms:W3CDTF">2026-06-11T19:03:26Z</dcterms:modified>
</cp:coreProperties>
</file>